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375" r:id="rId5"/>
    <p:sldId id="364" r:id="rId6"/>
    <p:sldId id="292" r:id="rId7"/>
    <p:sldId id="357" r:id="rId8"/>
    <p:sldId id="359" r:id="rId9"/>
    <p:sldId id="360" r:id="rId10"/>
    <p:sldId id="358" r:id="rId11"/>
    <p:sldId id="320" r:id="rId12"/>
    <p:sldId id="353" r:id="rId13"/>
    <p:sldId id="313" r:id="rId14"/>
    <p:sldId id="332" r:id="rId15"/>
    <p:sldId id="365" r:id="rId16"/>
    <p:sldId id="356" r:id="rId17"/>
    <p:sldId id="361" r:id="rId18"/>
    <p:sldId id="317" r:id="rId19"/>
    <p:sldId id="327" r:id="rId20"/>
    <p:sldId id="323" r:id="rId21"/>
    <p:sldId id="362" r:id="rId22"/>
    <p:sldId id="363" r:id="rId23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ORE, CHRISTOPHER L GS-13 USAF AFMC AFLCMC/EBY, Range Systems International" initials="MCLGUAARSI" lastIdx="8" clrIdx="0">
    <p:extLst>
      <p:ext uri="{19B8F6BF-5375-455C-9EA6-DF929625EA0E}">
        <p15:presenceInfo xmlns:p15="http://schemas.microsoft.com/office/powerpoint/2012/main" userId="S-1-5-21-1271409858-1095883707-2794662393-1114196" providerId="AD"/>
      </p:ext>
    </p:extLst>
  </p:cmAuthor>
  <p:cmAuthor id="2" name="GILLIGAN, STEPHEN T CIV USAF AFMC AFLCMC/EBK" initials="GSTCUAA" lastIdx="11" clrIdx="1">
    <p:extLst>
      <p:ext uri="{19B8F6BF-5375-455C-9EA6-DF929625EA0E}">
        <p15:presenceInfo xmlns:p15="http://schemas.microsoft.com/office/powerpoint/2012/main" userId="S-1-5-21-1271409858-1095883707-2794662393-93066093" providerId="AD"/>
      </p:ext>
    </p:extLst>
  </p:cmAuthor>
  <p:cmAuthor id="3" name="WHITE, CAMERON A GS-12 USAF AFMC AFLCMC/EBK" initials="WCAGUAA" lastIdx="3" clrIdx="2">
    <p:extLst>
      <p:ext uri="{19B8F6BF-5375-455C-9EA6-DF929625EA0E}">
        <p15:presenceInfo xmlns:p15="http://schemas.microsoft.com/office/powerpoint/2012/main" userId="S-1-5-21-1271409858-1095883707-2794662393-905777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0000FF"/>
    <a:srgbClr val="0033CC"/>
    <a:srgbClr val="003399"/>
    <a:srgbClr val="ECF3FA"/>
    <a:srgbClr val="414141"/>
    <a:srgbClr val="C1CDD5"/>
    <a:srgbClr val="484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48" autoAdjust="0"/>
    <p:restoredTop sz="96357" autoAdjust="0"/>
  </p:normalViewPr>
  <p:slideViewPr>
    <p:cSldViewPr snapToGrid="0">
      <p:cViewPr varScale="1">
        <p:scale>
          <a:sx n="157" d="100"/>
          <a:sy n="157" d="100"/>
        </p:scale>
        <p:origin x="4452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RUZ, TIMOTHY D CTR USAF AFMC AFLCMC/EBX" userId="311289b5-10e4-4bcc-8f35-5b92d2bf1a4b" providerId="ADAL" clId="{3F4BC562-8FB2-4053-89AE-CBA868E5D1F1}"/>
    <pc:docChg chg="undo custSel delSld modSld">
      <pc:chgData name="VORUZ, TIMOTHY D CTR USAF AFMC AFLCMC/EBX" userId="311289b5-10e4-4bcc-8f35-5b92d2bf1a4b" providerId="ADAL" clId="{3F4BC562-8FB2-4053-89AE-CBA868E5D1F1}" dt="2025-05-07T15:23:29.332" v="904" actId="20577"/>
      <pc:docMkLst>
        <pc:docMk/>
      </pc:docMkLst>
      <pc:sldChg chg="modSp mod">
        <pc:chgData name="VORUZ, TIMOTHY D CTR USAF AFMC AFLCMC/EBX" userId="311289b5-10e4-4bcc-8f35-5b92d2bf1a4b" providerId="ADAL" clId="{3F4BC562-8FB2-4053-89AE-CBA868E5D1F1}" dt="2025-05-07T14:24:22.231" v="149" actId="6549"/>
        <pc:sldMkLst>
          <pc:docMk/>
          <pc:sldMk cId="394879472" sldId="292"/>
        </pc:sldMkLst>
      </pc:sldChg>
      <pc:sldChg chg="modSp mod">
        <pc:chgData name="VORUZ, TIMOTHY D CTR USAF AFMC AFLCMC/EBX" userId="311289b5-10e4-4bcc-8f35-5b92d2bf1a4b" providerId="ADAL" clId="{3F4BC562-8FB2-4053-89AE-CBA868E5D1F1}" dt="2025-05-07T15:12:15.877" v="667" actId="20577"/>
        <pc:sldMkLst>
          <pc:docMk/>
          <pc:sldMk cId="587966306" sldId="317"/>
        </pc:sldMkLst>
      </pc:sldChg>
      <pc:sldChg chg="modSp mod">
        <pc:chgData name="VORUZ, TIMOTHY D CTR USAF AFMC AFLCMC/EBX" userId="311289b5-10e4-4bcc-8f35-5b92d2bf1a4b" providerId="ADAL" clId="{3F4BC562-8FB2-4053-89AE-CBA868E5D1F1}" dt="2025-05-07T15:00:36.281" v="547" actId="1036"/>
        <pc:sldMkLst>
          <pc:docMk/>
          <pc:sldMk cId="1559908965" sldId="320"/>
        </pc:sldMkLst>
      </pc:sldChg>
      <pc:sldChg chg="modSp mod">
        <pc:chgData name="VORUZ, TIMOTHY D CTR USAF AFMC AFLCMC/EBX" userId="311289b5-10e4-4bcc-8f35-5b92d2bf1a4b" providerId="ADAL" clId="{3F4BC562-8FB2-4053-89AE-CBA868E5D1F1}" dt="2025-05-07T15:19:00.314" v="858" actId="1076"/>
        <pc:sldMkLst>
          <pc:docMk/>
          <pc:sldMk cId="2718241532" sldId="323"/>
        </pc:sldMkLst>
      </pc:sldChg>
      <pc:sldChg chg="addSp modSp mod">
        <pc:chgData name="VORUZ, TIMOTHY D CTR USAF AFMC AFLCMC/EBX" userId="311289b5-10e4-4bcc-8f35-5b92d2bf1a4b" providerId="ADAL" clId="{3F4BC562-8FB2-4053-89AE-CBA868E5D1F1}" dt="2025-05-07T15:15:02.753" v="704" actId="113"/>
        <pc:sldMkLst>
          <pc:docMk/>
          <pc:sldMk cId="3248065417" sldId="327"/>
        </pc:sldMkLst>
      </pc:sldChg>
      <pc:sldChg chg="modSp mod">
        <pc:chgData name="VORUZ, TIMOTHY D CTR USAF AFMC AFLCMC/EBX" userId="311289b5-10e4-4bcc-8f35-5b92d2bf1a4b" providerId="ADAL" clId="{3F4BC562-8FB2-4053-89AE-CBA868E5D1F1}" dt="2025-05-07T15:03:59.362" v="571" actId="20577"/>
        <pc:sldMkLst>
          <pc:docMk/>
          <pc:sldMk cId="1956265197" sldId="332"/>
        </pc:sldMkLst>
      </pc:sldChg>
      <pc:sldChg chg="del">
        <pc:chgData name="VORUZ, TIMOTHY D CTR USAF AFMC AFLCMC/EBX" userId="311289b5-10e4-4bcc-8f35-5b92d2bf1a4b" providerId="ADAL" clId="{3F4BC562-8FB2-4053-89AE-CBA868E5D1F1}" dt="2025-05-07T14:08:52.404" v="21" actId="47"/>
        <pc:sldMkLst>
          <pc:docMk/>
          <pc:sldMk cId="600572112" sldId="333"/>
        </pc:sldMkLst>
      </pc:sldChg>
      <pc:sldChg chg="del">
        <pc:chgData name="VORUZ, TIMOTHY D CTR USAF AFMC AFLCMC/EBX" userId="311289b5-10e4-4bcc-8f35-5b92d2bf1a4b" providerId="ADAL" clId="{3F4BC562-8FB2-4053-89AE-CBA868E5D1F1}" dt="2025-05-07T14:07:56.774" v="20" actId="47"/>
        <pc:sldMkLst>
          <pc:docMk/>
          <pc:sldMk cId="1205345689" sldId="335"/>
        </pc:sldMkLst>
      </pc:sldChg>
      <pc:sldChg chg="del">
        <pc:chgData name="VORUZ, TIMOTHY D CTR USAF AFMC AFLCMC/EBX" userId="311289b5-10e4-4bcc-8f35-5b92d2bf1a4b" providerId="ADAL" clId="{3F4BC562-8FB2-4053-89AE-CBA868E5D1F1}" dt="2025-05-07T14:07:56.774" v="20" actId="47"/>
        <pc:sldMkLst>
          <pc:docMk/>
          <pc:sldMk cId="633974229" sldId="336"/>
        </pc:sldMkLst>
      </pc:sldChg>
      <pc:sldChg chg="del">
        <pc:chgData name="VORUZ, TIMOTHY D CTR USAF AFMC AFLCMC/EBX" userId="311289b5-10e4-4bcc-8f35-5b92d2bf1a4b" providerId="ADAL" clId="{3F4BC562-8FB2-4053-89AE-CBA868E5D1F1}" dt="2025-05-07T14:06:25.623" v="1" actId="2696"/>
        <pc:sldMkLst>
          <pc:docMk/>
          <pc:sldMk cId="2459070284" sldId="340"/>
        </pc:sldMkLst>
      </pc:sldChg>
      <pc:sldChg chg="del">
        <pc:chgData name="VORUZ, TIMOTHY D CTR USAF AFMC AFLCMC/EBX" userId="311289b5-10e4-4bcc-8f35-5b92d2bf1a4b" providerId="ADAL" clId="{3F4BC562-8FB2-4053-89AE-CBA868E5D1F1}" dt="2025-05-07T14:06:25.623" v="1" actId="2696"/>
        <pc:sldMkLst>
          <pc:docMk/>
          <pc:sldMk cId="4020626576" sldId="341"/>
        </pc:sldMkLst>
      </pc:sldChg>
      <pc:sldChg chg="del">
        <pc:chgData name="VORUZ, TIMOTHY D CTR USAF AFMC AFLCMC/EBX" userId="311289b5-10e4-4bcc-8f35-5b92d2bf1a4b" providerId="ADAL" clId="{3F4BC562-8FB2-4053-89AE-CBA868E5D1F1}" dt="2025-05-07T14:06:25.623" v="1" actId="2696"/>
        <pc:sldMkLst>
          <pc:docMk/>
          <pc:sldMk cId="2362448351" sldId="344"/>
        </pc:sldMkLst>
      </pc:sldChg>
      <pc:sldChg chg="del">
        <pc:chgData name="VORUZ, TIMOTHY D CTR USAF AFMC AFLCMC/EBX" userId="311289b5-10e4-4bcc-8f35-5b92d2bf1a4b" providerId="ADAL" clId="{3F4BC562-8FB2-4053-89AE-CBA868E5D1F1}" dt="2025-05-07T14:06:25.623" v="1" actId="2696"/>
        <pc:sldMkLst>
          <pc:docMk/>
          <pc:sldMk cId="3349917418" sldId="345"/>
        </pc:sldMkLst>
      </pc:sldChg>
      <pc:sldChg chg="del">
        <pc:chgData name="VORUZ, TIMOTHY D CTR USAF AFMC AFLCMC/EBX" userId="311289b5-10e4-4bcc-8f35-5b92d2bf1a4b" providerId="ADAL" clId="{3F4BC562-8FB2-4053-89AE-CBA868E5D1F1}" dt="2025-05-07T14:06:25.623" v="1" actId="2696"/>
        <pc:sldMkLst>
          <pc:docMk/>
          <pc:sldMk cId="3181249297" sldId="346"/>
        </pc:sldMkLst>
      </pc:sldChg>
      <pc:sldChg chg="del">
        <pc:chgData name="VORUZ, TIMOTHY D CTR USAF AFMC AFLCMC/EBX" userId="311289b5-10e4-4bcc-8f35-5b92d2bf1a4b" providerId="ADAL" clId="{3F4BC562-8FB2-4053-89AE-CBA868E5D1F1}" dt="2025-05-07T14:06:25.623" v="1" actId="2696"/>
        <pc:sldMkLst>
          <pc:docMk/>
          <pc:sldMk cId="3286691300" sldId="348"/>
        </pc:sldMkLst>
      </pc:sldChg>
      <pc:sldChg chg="modSp mod">
        <pc:chgData name="VORUZ, TIMOTHY D CTR USAF AFMC AFLCMC/EBX" userId="311289b5-10e4-4bcc-8f35-5b92d2bf1a4b" providerId="ADAL" clId="{3F4BC562-8FB2-4053-89AE-CBA868E5D1F1}" dt="2025-05-07T14:44:53.460" v="249" actId="20577"/>
        <pc:sldMkLst>
          <pc:docMk/>
          <pc:sldMk cId="215656875" sldId="357"/>
        </pc:sldMkLst>
      </pc:sldChg>
      <pc:sldChg chg="modSp mod">
        <pc:chgData name="VORUZ, TIMOTHY D CTR USAF AFMC AFLCMC/EBX" userId="311289b5-10e4-4bcc-8f35-5b92d2bf1a4b" providerId="ADAL" clId="{3F4BC562-8FB2-4053-89AE-CBA868E5D1F1}" dt="2025-05-07T14:55:19.767" v="377" actId="20577"/>
        <pc:sldMkLst>
          <pc:docMk/>
          <pc:sldMk cId="27943507" sldId="358"/>
        </pc:sldMkLst>
      </pc:sldChg>
      <pc:sldChg chg="modSp mod">
        <pc:chgData name="VORUZ, TIMOTHY D CTR USAF AFMC AFLCMC/EBX" userId="311289b5-10e4-4bcc-8f35-5b92d2bf1a4b" providerId="ADAL" clId="{3F4BC562-8FB2-4053-89AE-CBA868E5D1F1}" dt="2025-05-07T14:49:42.292" v="329" actId="6549"/>
        <pc:sldMkLst>
          <pc:docMk/>
          <pc:sldMk cId="3862215243" sldId="359"/>
        </pc:sldMkLst>
      </pc:sldChg>
      <pc:sldChg chg="delSp modSp mod">
        <pc:chgData name="VORUZ, TIMOTHY D CTR USAF AFMC AFLCMC/EBX" userId="311289b5-10e4-4bcc-8f35-5b92d2bf1a4b" providerId="ADAL" clId="{3F4BC562-8FB2-4053-89AE-CBA868E5D1F1}" dt="2025-05-07T14:12:29.988" v="61" actId="6549"/>
        <pc:sldMkLst>
          <pc:docMk/>
          <pc:sldMk cId="170295173" sldId="360"/>
        </pc:sldMkLst>
      </pc:sldChg>
      <pc:sldChg chg="modSp mod">
        <pc:chgData name="VORUZ, TIMOTHY D CTR USAF AFMC AFLCMC/EBX" userId="311289b5-10e4-4bcc-8f35-5b92d2bf1a4b" providerId="ADAL" clId="{3F4BC562-8FB2-4053-89AE-CBA868E5D1F1}" dt="2025-05-07T15:20:04.435" v="860" actId="1076"/>
        <pc:sldMkLst>
          <pc:docMk/>
          <pc:sldMk cId="628194529" sldId="362"/>
        </pc:sldMkLst>
      </pc:sldChg>
      <pc:sldChg chg="modSp mod">
        <pc:chgData name="VORUZ, TIMOTHY D CTR USAF AFMC AFLCMC/EBX" userId="311289b5-10e4-4bcc-8f35-5b92d2bf1a4b" providerId="ADAL" clId="{3F4BC562-8FB2-4053-89AE-CBA868E5D1F1}" dt="2025-05-07T15:23:29.332" v="904" actId="20577"/>
        <pc:sldMkLst>
          <pc:docMk/>
          <pc:sldMk cId="61272731" sldId="363"/>
        </pc:sldMkLst>
      </pc:sldChg>
      <pc:sldChg chg="modSp mod">
        <pc:chgData name="VORUZ, TIMOTHY D CTR USAF AFMC AFLCMC/EBX" userId="311289b5-10e4-4bcc-8f35-5b92d2bf1a4b" providerId="ADAL" clId="{3F4BC562-8FB2-4053-89AE-CBA868E5D1F1}" dt="2025-05-07T14:26:15.810" v="156" actId="27636"/>
        <pc:sldMkLst>
          <pc:docMk/>
          <pc:sldMk cId="3385094461" sldId="364"/>
        </pc:sldMkLst>
      </pc:sldChg>
      <pc:sldChg chg="modSp mod">
        <pc:chgData name="VORUZ, TIMOTHY D CTR USAF AFMC AFLCMC/EBX" userId="311289b5-10e4-4bcc-8f35-5b92d2bf1a4b" providerId="ADAL" clId="{3F4BC562-8FB2-4053-89AE-CBA868E5D1F1}" dt="2025-05-07T15:07:52.013" v="666" actId="20577"/>
        <pc:sldMkLst>
          <pc:docMk/>
          <pc:sldMk cId="1563976408" sldId="365"/>
        </pc:sldMkLst>
      </pc:sldChg>
      <pc:sldChg chg="del">
        <pc:chgData name="VORUZ, TIMOTHY D CTR USAF AFMC AFLCMC/EBX" userId="311289b5-10e4-4bcc-8f35-5b92d2bf1a4b" providerId="ADAL" clId="{3F4BC562-8FB2-4053-89AE-CBA868E5D1F1}" dt="2025-05-07T14:06:25.623" v="1" actId="2696"/>
        <pc:sldMkLst>
          <pc:docMk/>
          <pc:sldMk cId="4250333020" sldId="366"/>
        </pc:sldMkLst>
      </pc:sldChg>
      <pc:sldChg chg="del">
        <pc:chgData name="VORUZ, TIMOTHY D CTR USAF AFMC AFLCMC/EBX" userId="311289b5-10e4-4bcc-8f35-5b92d2bf1a4b" providerId="ADAL" clId="{3F4BC562-8FB2-4053-89AE-CBA868E5D1F1}" dt="2025-05-07T14:06:25.623" v="1" actId="2696"/>
        <pc:sldMkLst>
          <pc:docMk/>
          <pc:sldMk cId="1109436703" sldId="368"/>
        </pc:sldMkLst>
      </pc:sldChg>
      <pc:sldChg chg="del">
        <pc:chgData name="VORUZ, TIMOTHY D CTR USAF AFMC AFLCMC/EBX" userId="311289b5-10e4-4bcc-8f35-5b92d2bf1a4b" providerId="ADAL" clId="{3F4BC562-8FB2-4053-89AE-CBA868E5D1F1}" dt="2025-05-07T14:06:25.623" v="1" actId="2696"/>
        <pc:sldMkLst>
          <pc:docMk/>
          <pc:sldMk cId="3407523434" sldId="369"/>
        </pc:sldMkLst>
      </pc:sldChg>
      <pc:sldChg chg="del">
        <pc:chgData name="VORUZ, TIMOTHY D CTR USAF AFMC AFLCMC/EBX" userId="311289b5-10e4-4bcc-8f35-5b92d2bf1a4b" providerId="ADAL" clId="{3F4BC562-8FB2-4053-89AE-CBA868E5D1F1}" dt="2025-05-07T14:06:25.623" v="1" actId="2696"/>
        <pc:sldMkLst>
          <pc:docMk/>
          <pc:sldMk cId="3541962884" sldId="371"/>
        </pc:sldMkLst>
      </pc:sldChg>
      <pc:sldChg chg="del">
        <pc:chgData name="VORUZ, TIMOTHY D CTR USAF AFMC AFLCMC/EBX" userId="311289b5-10e4-4bcc-8f35-5b92d2bf1a4b" providerId="ADAL" clId="{3F4BC562-8FB2-4053-89AE-CBA868E5D1F1}" dt="2025-05-07T14:06:25.623" v="1" actId="2696"/>
        <pc:sldMkLst>
          <pc:docMk/>
          <pc:sldMk cId="1787673906" sldId="372"/>
        </pc:sldMkLst>
      </pc:sldChg>
      <pc:sldChg chg="del">
        <pc:chgData name="VORUZ, TIMOTHY D CTR USAF AFMC AFLCMC/EBX" userId="311289b5-10e4-4bcc-8f35-5b92d2bf1a4b" providerId="ADAL" clId="{3F4BC562-8FB2-4053-89AE-CBA868E5D1F1}" dt="2025-05-07T14:06:25.623" v="1" actId="2696"/>
        <pc:sldMkLst>
          <pc:docMk/>
          <pc:sldMk cId="3636091020" sldId="373"/>
        </pc:sldMkLst>
      </pc:sldChg>
    </pc:docChg>
  </pc:docChgLst>
  <pc:docChgLst>
    <pc:chgData name="VORUZ, TIMOTHY D CTR USAF AFMC AFLCMC/EBX" userId="311289b5-10e4-4bcc-8f35-5b92d2bf1a4b" providerId="ADAL" clId="{E65CF4FB-3578-48D1-A445-AC8C33F760FE}"/>
    <pc:docChg chg="undo custSel modSld">
      <pc:chgData name="VORUZ, TIMOTHY D CTR USAF AFMC AFLCMC/EBX" userId="311289b5-10e4-4bcc-8f35-5b92d2bf1a4b" providerId="ADAL" clId="{E65CF4FB-3578-48D1-A445-AC8C33F760FE}" dt="2025-05-06T19:01:44.846" v="205" actId="207"/>
      <pc:docMkLst>
        <pc:docMk/>
      </pc:docMkLst>
      <pc:sldChg chg="addSp delSp modSp mod setBg addAnim delAnim">
        <pc:chgData name="VORUZ, TIMOTHY D CTR USAF AFMC AFLCMC/EBX" userId="311289b5-10e4-4bcc-8f35-5b92d2bf1a4b" providerId="ADAL" clId="{E65CF4FB-3578-48D1-A445-AC8C33F760FE}" dt="2025-05-06T19:01:44.846" v="205" actId="207"/>
        <pc:sldMkLst>
          <pc:docMk/>
          <pc:sldMk cId="3248065417" sldId="327"/>
        </pc:sldMkLst>
      </pc:sldChg>
    </pc:docChg>
  </pc:docChgLst>
  <pc:docChgLst>
    <pc:chgData name="ZELINSKI, HILLARY J CIV USAF AFMC AFLCMC/EBX" userId="f5e1ee8b-b739-4571-8f3c-2269ef462462" providerId="ADAL" clId="{98912901-8093-4A7A-8FF1-49E90BF3683A}"/>
    <pc:docChg chg="custSel modSld">
      <pc:chgData name="ZELINSKI, HILLARY J CIV USAF AFMC AFLCMC/EBX" userId="f5e1ee8b-b739-4571-8f3c-2269ef462462" providerId="ADAL" clId="{98912901-8093-4A7A-8FF1-49E90BF3683A}" dt="2025-08-12T12:52:30.212" v="22" actId="20577"/>
      <pc:docMkLst>
        <pc:docMk/>
      </pc:docMkLst>
      <pc:sldChg chg="modSp mod">
        <pc:chgData name="ZELINSKI, HILLARY J CIV USAF AFMC AFLCMC/EBX" userId="f5e1ee8b-b739-4571-8f3c-2269ef462462" providerId="ADAL" clId="{98912901-8093-4A7A-8FF1-49E90BF3683A}" dt="2025-08-12T12:52:30.212" v="22" actId="20577"/>
        <pc:sldMkLst>
          <pc:docMk/>
          <pc:sldMk cId="394879472" sldId="292"/>
        </pc:sldMkLst>
        <pc:spChg chg="mod">
          <ac:chgData name="ZELINSKI, HILLARY J CIV USAF AFMC AFLCMC/EBX" userId="f5e1ee8b-b739-4571-8f3c-2269ef462462" providerId="ADAL" clId="{98912901-8093-4A7A-8FF1-49E90BF3683A}" dt="2025-08-12T12:52:30.212" v="22" actId="20577"/>
          <ac:spMkLst>
            <pc:docMk/>
            <pc:sldMk cId="394879472" sldId="292"/>
            <ac:spMk id="14" creationId="{00000000-0000-0000-0000-000000000000}"/>
          </ac:spMkLst>
        </pc:spChg>
      </pc:sldChg>
      <pc:sldChg chg="modSp mod">
        <pc:chgData name="ZELINSKI, HILLARY J CIV USAF AFMC AFLCMC/EBX" userId="f5e1ee8b-b739-4571-8f3c-2269ef462462" providerId="ADAL" clId="{98912901-8093-4A7A-8FF1-49E90BF3683A}" dt="2025-08-12T12:52:12.035" v="18" actId="20577"/>
        <pc:sldMkLst>
          <pc:docMk/>
          <pc:sldMk cId="799416945" sldId="375"/>
        </pc:sldMkLst>
        <pc:spChg chg="mod">
          <ac:chgData name="ZELINSKI, HILLARY J CIV USAF AFMC AFLCMC/EBX" userId="f5e1ee8b-b739-4571-8f3c-2269ef462462" providerId="ADAL" clId="{98912901-8093-4A7A-8FF1-49E90BF3683A}" dt="2025-08-12T12:52:12.035" v="18" actId="20577"/>
          <ac:spMkLst>
            <pc:docMk/>
            <pc:sldMk cId="799416945" sldId="375"/>
            <ac:spMk id="3" creationId="{00000000-0000-0000-0000-000000000000}"/>
          </ac:spMkLst>
        </pc:spChg>
      </pc:sldChg>
    </pc:docChg>
  </pc:docChgLst>
  <pc:docChgLst>
    <pc:chgData name="VORUZ, TIMOTHY D CTR USAF AFMC AFLCMC/EBX" userId="311289b5-10e4-4bcc-8f35-5b92d2bf1a4b" providerId="ADAL" clId="{93CFF0C7-3D02-4D58-BC65-8604DDD8C1DC}"/>
    <pc:docChg chg="custSel modSld">
      <pc:chgData name="VORUZ, TIMOTHY D CTR USAF AFMC AFLCMC/EBX" userId="311289b5-10e4-4bcc-8f35-5b92d2bf1a4b" providerId="ADAL" clId="{93CFF0C7-3D02-4D58-BC65-8604DDD8C1DC}" dt="2025-06-30T16:57:09.153" v="41" actId="6549"/>
      <pc:docMkLst>
        <pc:docMk/>
      </pc:docMkLst>
      <pc:sldChg chg="modSp mod">
        <pc:chgData name="VORUZ, TIMOTHY D CTR USAF AFMC AFLCMC/EBX" userId="311289b5-10e4-4bcc-8f35-5b92d2bf1a4b" providerId="ADAL" clId="{93CFF0C7-3D02-4D58-BC65-8604DDD8C1DC}" dt="2025-06-30T16:57:09.153" v="41" actId="6549"/>
        <pc:sldMkLst>
          <pc:docMk/>
          <pc:sldMk cId="2718241532" sldId="323"/>
        </pc:sldMkLst>
        <pc:spChg chg="mod">
          <ac:chgData name="VORUZ, TIMOTHY D CTR USAF AFMC AFLCMC/EBX" userId="311289b5-10e4-4bcc-8f35-5b92d2bf1a4b" providerId="ADAL" clId="{93CFF0C7-3D02-4D58-BC65-8604DDD8C1DC}" dt="2025-06-30T16:57:09.153" v="41" actId="6549"/>
          <ac:spMkLst>
            <pc:docMk/>
            <pc:sldMk cId="2718241532" sldId="323"/>
            <ac:spMk id="5" creationId="{7CF7BC7F-5A0D-152B-E596-6CD93B1C04E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eglinfs\Groups\AFLCMC\EBX\07.06_AWO\03.00%20EWAAC%20IDIQ\Customers%20-%20Users\User%20Tracker%20-%20Control%20Number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62" b="0" i="0" u="none" strike="noStrike" kern="1200" cap="none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Awards</a:t>
            </a:r>
          </a:p>
        </c:rich>
      </c:tx>
      <c:layout>
        <c:manualLayout>
          <c:xMode val="edge"/>
          <c:yMode val="edge"/>
          <c:x val="5.4056542052478035E-2"/>
          <c:y val="8.48806366047745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Awards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$0-$499k</c:v>
                </c:pt>
                <c:pt idx="1">
                  <c:v>$500k-$999k</c:v>
                </c:pt>
                <c:pt idx="2">
                  <c:v>$1M-$2.99M</c:v>
                </c:pt>
                <c:pt idx="3">
                  <c:v>$3M-$9.99M</c:v>
                </c:pt>
                <c:pt idx="4">
                  <c:v>$10M-$999M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</c:v>
                </c:pt>
                <c:pt idx="1">
                  <c:v>9</c:v>
                </c:pt>
                <c:pt idx="2">
                  <c:v>12</c:v>
                </c:pt>
                <c:pt idx="3">
                  <c:v>11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C0-4834-854C-8AA25F6EC5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456452552"/>
        <c:axId val="456456816"/>
      </c:barChart>
      <c:catAx>
        <c:axId val="456452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6456816"/>
        <c:crosses val="autoZero"/>
        <c:auto val="1"/>
        <c:lblAlgn val="ctr"/>
        <c:lblOffset val="100"/>
        <c:noMultiLvlLbl val="0"/>
      </c:catAx>
      <c:valAx>
        <c:axId val="45645681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6452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Days from FOE/FOPR</a:t>
            </a:r>
            <a:r>
              <a:rPr lang="en-US" baseline="0"/>
              <a:t> to</a:t>
            </a:r>
            <a:r>
              <a:rPr lang="en-US"/>
              <a:t> Award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Metrics!$B$44</c:f>
              <c:strCache>
                <c:ptCount val="1"/>
                <c:pt idx="0">
                  <c:v>Open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Metrics!$A$45:$A$46</c:f>
              <c:strCache>
                <c:ptCount val="2"/>
                <c:pt idx="0">
                  <c:v>FOE</c:v>
                </c:pt>
                <c:pt idx="1">
                  <c:v>FOPR</c:v>
                </c:pt>
              </c:strCache>
            </c:strRef>
          </c:cat>
          <c:val>
            <c:numRef>
              <c:f>Metrics!$B$45:$B$46</c:f>
              <c:numCache>
                <c:formatCode>0.0</c:formatCode>
                <c:ptCount val="2"/>
                <c:pt idx="0">
                  <c:v>17.100000000000001</c:v>
                </c:pt>
                <c:pt idx="1">
                  <c:v>31.9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5E-45C4-BA7C-813607269924}"/>
            </c:ext>
          </c:extLst>
        </c:ser>
        <c:ser>
          <c:idx val="1"/>
          <c:order val="1"/>
          <c:tx>
            <c:strRef>
              <c:f>Metrics!$C$44</c:f>
              <c:strCache>
                <c:ptCount val="1"/>
                <c:pt idx="0">
                  <c:v>Eval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Metrics!$A$45:$A$46</c:f>
              <c:strCache>
                <c:ptCount val="2"/>
                <c:pt idx="0">
                  <c:v>FOE</c:v>
                </c:pt>
                <c:pt idx="1">
                  <c:v>FOPR</c:v>
                </c:pt>
              </c:strCache>
            </c:strRef>
          </c:cat>
          <c:val>
            <c:numRef>
              <c:f>Metrics!$C$45:$C$46</c:f>
              <c:numCache>
                <c:formatCode>0.0</c:formatCode>
                <c:ptCount val="2"/>
                <c:pt idx="0">
                  <c:v>7.2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5E-45C4-BA7C-813607269924}"/>
            </c:ext>
          </c:extLst>
        </c:ser>
        <c:ser>
          <c:idx val="2"/>
          <c:order val="2"/>
          <c:tx>
            <c:strRef>
              <c:f>Metrics!$D$44</c:f>
              <c:strCache>
                <c:ptCount val="1"/>
                <c:pt idx="0">
                  <c:v>Contract Award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Metrics!$A$45:$A$46</c:f>
              <c:strCache>
                <c:ptCount val="2"/>
                <c:pt idx="0">
                  <c:v>FOE</c:v>
                </c:pt>
                <c:pt idx="1">
                  <c:v>FOPR</c:v>
                </c:pt>
              </c:strCache>
            </c:strRef>
          </c:cat>
          <c:val>
            <c:numRef>
              <c:f>Metrics!$D$45:$D$46</c:f>
              <c:numCache>
                <c:formatCode>0.0</c:formatCode>
                <c:ptCount val="2"/>
                <c:pt idx="0">
                  <c:v>15.1</c:v>
                </c:pt>
                <c:pt idx="1">
                  <c:v>31.3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5E-45C4-BA7C-8136072699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57543520"/>
        <c:axId val="757531520"/>
      </c:barChart>
      <c:catAx>
        <c:axId val="757543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7531520"/>
        <c:crosses val="autoZero"/>
        <c:auto val="1"/>
        <c:lblAlgn val="ctr"/>
        <c:lblOffset val="100"/>
        <c:noMultiLvlLbl val="0"/>
      </c:catAx>
      <c:valAx>
        <c:axId val="757531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7543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1728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200"/>
            </a:lvl1pPr>
          </a:lstStyle>
          <a:p>
            <a:fld id="{50A1197E-836A-4B88-A65B-1C0128B11D63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6" tIns="48328" rIns="96656" bIns="4832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2"/>
          </a:xfrm>
          <a:prstGeom prst="rect">
            <a:avLst/>
          </a:prstGeom>
        </p:spPr>
        <p:txBody>
          <a:bodyPr vert="horz" lIns="96656" tIns="48328" rIns="96656" bIns="4832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1727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200"/>
            </a:lvl1pPr>
          </a:lstStyle>
          <a:p>
            <a:fld id="{83DCC80F-2077-4169-A6EC-12CAC5C6F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49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EWAAC be faster? It depends on your acquisition? Our time-savings are in the fact that you do not have to synopsis, already negotiated T&amp;Cs, 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DCC80F-2077-4169-A6EC-12CAC5C6F4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55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we saying with the </a:t>
            </a:r>
            <a:r>
              <a:rPr lang="en-US" dirty="0" err="1"/>
              <a:t>Acq</a:t>
            </a:r>
            <a:r>
              <a:rPr lang="en-US" dirty="0"/>
              <a:t> Strategy under IDIQ Level? If it is meant to say that they don’t have to conduct an </a:t>
            </a:r>
            <a:r>
              <a:rPr lang="en-US" dirty="0" err="1"/>
              <a:t>Acq</a:t>
            </a:r>
            <a:r>
              <a:rPr lang="en-US" dirty="0"/>
              <a:t> Strategy at the DO level then that is not accurate.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DCC80F-2077-4169-A6EC-12CAC5C6F4F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20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openxmlformats.org/officeDocument/2006/relationships/image" Target="../media/image11.png"/><Relationship Id="rId3" Type="http://schemas.openxmlformats.org/officeDocument/2006/relationships/image" Target="../media/image3.png"/><Relationship Id="rId21" Type="http://schemas.openxmlformats.org/officeDocument/2006/relationships/image" Target="../media/image13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microsoft.com/office/2007/relationships/hdphoto" Target="../media/hdphoto7.wdp"/><Relationship Id="rId2" Type="http://schemas.openxmlformats.org/officeDocument/2006/relationships/image" Target="../media/image2.png"/><Relationship Id="rId16" Type="http://schemas.openxmlformats.org/officeDocument/2006/relationships/image" Target="../media/image10.png"/><Relationship Id="rId20" Type="http://schemas.microsoft.com/office/2007/relationships/hdphoto" Target="../media/hdphoto8.wdp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24" Type="http://schemas.microsoft.com/office/2007/relationships/hdphoto" Target="../media/hdphoto10.wdp"/><Relationship Id="rId5" Type="http://schemas.openxmlformats.org/officeDocument/2006/relationships/image" Target="../media/image4.png"/><Relationship Id="rId15" Type="http://schemas.microsoft.com/office/2007/relationships/hdphoto" Target="../media/hdphoto6.wdp"/><Relationship Id="rId23" Type="http://schemas.openxmlformats.org/officeDocument/2006/relationships/image" Target="../media/image14.png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9.png"/><Relationship Id="rId22" Type="http://schemas.microsoft.com/office/2007/relationships/hdphoto" Target="../media/hdphoto9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3076" y="1472579"/>
            <a:ext cx="4188348" cy="2387600"/>
          </a:xfr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  <a:contourClr>
                <a:schemeClr val="tx1"/>
              </a:contourClr>
            </a:sp3d>
          </a:bodyPr>
          <a:lstStyle>
            <a:lvl1pPr algn="ctr">
              <a:defRPr sz="5400"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77108" y="5385421"/>
            <a:ext cx="2395330" cy="86629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>
                <a:latin typeface="Verdana Pro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Presented By</a:t>
            </a:r>
          </a:p>
          <a:p>
            <a:r>
              <a:rPr lang="en-US" dirty="0"/>
              <a:t>Title</a:t>
            </a:r>
          </a:p>
          <a:p>
            <a:r>
              <a:rPr lang="en-US" dirty="0"/>
              <a:t>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21" y="486692"/>
            <a:ext cx="3045979" cy="31291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6796EF3-8787-BEF9-8E1F-89B8123700D0}"/>
              </a:ext>
            </a:extLst>
          </p:cNvPr>
          <p:cNvGrpSpPr/>
          <p:nvPr userDrawn="1"/>
        </p:nvGrpSpPr>
        <p:grpSpPr>
          <a:xfrm>
            <a:off x="150342" y="3548941"/>
            <a:ext cx="4878856" cy="2742284"/>
            <a:chOff x="150342" y="3548941"/>
            <a:chExt cx="4878856" cy="2742284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43198" y="3548941"/>
              <a:ext cx="2286000" cy="197028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0342" y="3802958"/>
              <a:ext cx="1526693" cy="13716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336" r="100000"/>
                      </a14:imgEffect>
                    </a14:imgLayer>
                  </a14:imgProps>
                </a:ext>
              </a:extLst>
            </a:blip>
            <a:srcRect t="720" b="819"/>
            <a:stretch/>
          </p:blipFill>
          <p:spPr>
            <a:xfrm>
              <a:off x="1641045" y="3825681"/>
              <a:ext cx="1466887" cy="13716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2017087" y="5343029"/>
              <a:ext cx="697524" cy="640080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924" b="98830" l="3727" r="98758"/>
                      </a14:imgEffect>
                    </a14:imgLayer>
                  </a14:imgProps>
                </a:ext>
              </a:extLst>
            </a:blip>
            <a:srcRect l="3977" t="3024" r="1803" b="1475"/>
            <a:stretch/>
          </p:blipFill>
          <p:spPr>
            <a:xfrm>
              <a:off x="1620230" y="5629298"/>
              <a:ext cx="594563" cy="64008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693" b="97159" l="3774" r="96765"/>
                      </a14:imgEffect>
                    </a14:imgLayer>
                  </a14:imgProps>
                </a:ext>
              </a:extLst>
            </a:blip>
            <a:srcRect l="5317" t="4473" r="2866"/>
            <a:stretch/>
          </p:blipFill>
          <p:spPr>
            <a:xfrm>
              <a:off x="2542205" y="5651145"/>
              <a:ext cx="648431" cy="64008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888" b="98817" l="1458" r="100000"/>
                      </a14:imgEffect>
                    </a14:imgLayer>
                  </a14:imgProps>
                </a:ext>
              </a:extLst>
            </a:blip>
            <a:srcRect l="1999" t="3044" r="1396"/>
            <a:stretch/>
          </p:blipFill>
          <p:spPr>
            <a:xfrm>
              <a:off x="2906432" y="5343029"/>
              <a:ext cx="647200" cy="64008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893" b="97917" l="307" r="98773"/>
                      </a14:imgEffect>
                    </a14:imgLayer>
                  </a14:imgProps>
                </a:ext>
              </a:extLst>
            </a:blip>
            <a:srcRect t="2468"/>
            <a:stretch/>
          </p:blipFill>
          <p:spPr>
            <a:xfrm>
              <a:off x="1188525" y="5303983"/>
              <a:ext cx="636741" cy="64008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305" y="5648680"/>
              <a:ext cx="640080" cy="640080"/>
            </a:xfrm>
            <a:prstGeom prst="rect">
              <a:avLst/>
            </a:prstGeom>
            <a:effectLst>
              <a:reflection stA="42000" endPos="19000" dist="139700" dir="5400000" sy="-100000" algn="bl" rotWithShape="0"/>
            </a:effectLst>
            <a:scene3d>
              <a:camera prst="orthographicFront"/>
              <a:lightRig rig="soft" dir="t"/>
            </a:scene3d>
            <a:sp3d prstMaterial="metal"/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231" b="98769" l="1802" r="98799"/>
                      </a14:imgEffect>
                    </a14:imgLayer>
                  </a14:imgProps>
                </a:ext>
              </a:extLst>
            </a:blip>
            <a:srcRect l="2059"/>
            <a:stretch/>
          </p:blipFill>
          <p:spPr>
            <a:xfrm>
              <a:off x="785995" y="5648680"/>
              <a:ext cx="642335" cy="64008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2134" b="100000" l="2493" r="98892"/>
                      </a14:imgEffect>
                    </a14:imgLayer>
                  </a14:imgProps>
                </a:ext>
              </a:extLst>
            </a:blip>
            <a:srcRect l="6617" b="1613"/>
            <a:stretch/>
          </p:blipFill>
          <p:spPr>
            <a:xfrm>
              <a:off x="355721" y="5292543"/>
              <a:ext cx="668648" cy="64008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2761" b="98773" l="2035" r="98256"/>
                      </a14:imgEffect>
                    </a14:imgLayer>
                  </a14:imgProps>
                </a:ext>
              </a:extLst>
            </a:blip>
            <a:srcRect l="4318" t="4165" r="3859"/>
            <a:stretch/>
          </p:blipFill>
          <p:spPr>
            <a:xfrm>
              <a:off x="3801319" y="5303983"/>
              <a:ext cx="647152" cy="640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533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2" t="32841" r="9410" b="23466"/>
          <a:stretch/>
        </p:blipFill>
        <p:spPr>
          <a:xfrm>
            <a:off x="1900408" y="2174363"/>
            <a:ext cx="5633684" cy="2081594"/>
          </a:xfrm>
          <a:prstGeom prst="rect">
            <a:avLst/>
          </a:prstGeom>
          <a:effectLst>
            <a:reflection blurRad="50800" stA="43000" endPos="56000" dist="508000" dir="5400000" sy="-100000" algn="bl" rotWithShape="0"/>
          </a:effectLst>
        </p:spPr>
      </p:pic>
      <p:cxnSp>
        <p:nvCxnSpPr>
          <p:cNvPr id="4" name="Straight Connector 3"/>
          <p:cNvCxnSpPr/>
          <p:nvPr userDrawn="1"/>
        </p:nvCxnSpPr>
        <p:spPr>
          <a:xfrm>
            <a:off x="0" y="4481622"/>
            <a:ext cx="9144000" cy="0"/>
          </a:xfrm>
          <a:prstGeom prst="line">
            <a:avLst/>
          </a:prstGeom>
          <a:ln w="3175">
            <a:solidFill>
              <a:schemeClr val="bg1">
                <a:lumMod val="65000"/>
                <a:alpha val="46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98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2" t="32841" r="9410" b="23466"/>
          <a:stretch/>
        </p:blipFill>
        <p:spPr>
          <a:xfrm>
            <a:off x="1900408" y="2174363"/>
            <a:ext cx="5633684" cy="2081594"/>
          </a:xfrm>
          <a:prstGeom prst="rect">
            <a:avLst/>
          </a:prstGeom>
          <a:effectLst>
            <a:reflection blurRad="50800" stA="43000" endPos="56000" dist="508000" dir="5400000" sy="-100000" algn="bl" rotWithShape="0"/>
          </a:effectLst>
        </p:spPr>
      </p:pic>
      <p:cxnSp>
        <p:nvCxnSpPr>
          <p:cNvPr id="4" name="Straight Connector 3"/>
          <p:cNvCxnSpPr/>
          <p:nvPr userDrawn="1"/>
        </p:nvCxnSpPr>
        <p:spPr>
          <a:xfrm>
            <a:off x="0" y="4481622"/>
            <a:ext cx="9144000" cy="0"/>
          </a:xfrm>
          <a:prstGeom prst="line">
            <a:avLst/>
          </a:prstGeom>
          <a:ln w="3175">
            <a:solidFill>
              <a:schemeClr val="bg1">
                <a:lumMod val="65000"/>
                <a:alpha val="46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" t="2427" r="2930" b="3583"/>
          <a:stretch/>
        </p:blipFill>
        <p:spPr>
          <a:xfrm>
            <a:off x="500948" y="345563"/>
            <a:ext cx="1830360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017" y="334023"/>
            <a:ext cx="1828800" cy="1828800"/>
          </a:xfrm>
          <a:prstGeom prst="rect">
            <a:avLst/>
          </a:prstGeom>
          <a:effectLst/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19" y="111985"/>
            <a:ext cx="2295957" cy="22959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754" y="348269"/>
            <a:ext cx="1826094" cy="182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1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101" y="954157"/>
            <a:ext cx="8523798" cy="52558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levelfth</a:t>
            </a:r>
            <a:r>
              <a:rPr lang="en-US" dirty="0"/>
              <a:t>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D00F934C-C32A-471D-867C-ACABF39CA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B8B4-CF2D-40BB-AB98-04A20BCD1C4F}" type="datetime1">
              <a:rPr lang="en-US" smtClean="0"/>
              <a:t>8/12/2025</a:t>
            </a:fld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F4DBC73-8ADF-4200-BA5E-671315758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FF62-7A8C-44D7-8254-B0D4E368D48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56E7452-0C19-475A-9A01-B0CA80449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1252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985962"/>
            <a:ext cx="3886200" cy="5191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985962"/>
            <a:ext cx="3886200" cy="5191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CF69-73BB-414A-B6C4-2036E02D899A}" type="datetime1">
              <a:rPr lang="en-US" smtClean="0"/>
              <a:t>8/12/2025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FF62-7A8C-44D7-8254-B0D4E368D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17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DE98F-49B7-4F7F-9F68-43B8C5350D09}" type="datetime1">
              <a:rPr lang="en-US" smtClean="0"/>
              <a:t>8/12/2025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FF62-7A8C-44D7-8254-B0D4E368D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3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62356"/>
            <a:ext cx="4572000" cy="533288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8A05-F62E-4F90-8AF8-DD0A8A65E153}" type="datetime1">
              <a:rPr lang="en-US" smtClean="0"/>
              <a:t>8/12/2025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FF62-7A8C-44D7-8254-B0D4E368D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12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7C1-6099-4692-8CEE-656F5640F8F7}" type="datetime1">
              <a:rPr lang="en-US" smtClean="0"/>
              <a:t>8/12/2025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FF62-7A8C-44D7-8254-B0D4E368D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46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AM Sched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9B5D-E0FB-4D98-941C-8EC638B2DA9A}" type="datetime1">
              <a:rPr lang="en-US" smtClean="0"/>
              <a:t>8/12/2025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FF62-7A8C-44D7-8254-B0D4E368D4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859280" y="1204675"/>
            <a:ext cx="274320" cy="5029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164080" y="1204675"/>
            <a:ext cx="274320" cy="5029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1204675"/>
            <a:ext cx="1828800" cy="502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2468880" y="1204675"/>
            <a:ext cx="274320" cy="5029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2773680" y="1204675"/>
            <a:ext cx="274320" cy="5029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3078480" y="1204675"/>
            <a:ext cx="274320" cy="502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4297680" y="1204675"/>
            <a:ext cx="274320" cy="5029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3688080" y="1204675"/>
            <a:ext cx="274320" cy="502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4602480" y="1204675"/>
            <a:ext cx="274320" cy="5029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3383280" y="1204675"/>
            <a:ext cx="274320" cy="502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3992880" y="1204675"/>
            <a:ext cx="274320" cy="502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4907280" y="1204675"/>
            <a:ext cx="274320" cy="5029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5212080" y="1204675"/>
            <a:ext cx="274320" cy="5029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5516880" y="1204675"/>
            <a:ext cx="274320" cy="502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 userDrawn="1"/>
        </p:nvSpPr>
        <p:spPr>
          <a:xfrm>
            <a:off x="6736080" y="1204675"/>
            <a:ext cx="274320" cy="5029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6126480" y="1204675"/>
            <a:ext cx="274320" cy="502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 userDrawn="1"/>
        </p:nvSpPr>
        <p:spPr>
          <a:xfrm>
            <a:off x="7040880" y="1204675"/>
            <a:ext cx="274320" cy="5029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 userDrawn="1"/>
        </p:nvSpPr>
        <p:spPr>
          <a:xfrm>
            <a:off x="5821680" y="1204675"/>
            <a:ext cx="274320" cy="502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 userDrawn="1"/>
        </p:nvSpPr>
        <p:spPr>
          <a:xfrm>
            <a:off x="6431280" y="1204675"/>
            <a:ext cx="274320" cy="502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7345680" y="1204675"/>
            <a:ext cx="274320" cy="5029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 userDrawn="1"/>
        </p:nvSpPr>
        <p:spPr>
          <a:xfrm>
            <a:off x="7650480" y="1204675"/>
            <a:ext cx="274320" cy="5029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 userDrawn="1"/>
        </p:nvSpPr>
        <p:spPr>
          <a:xfrm>
            <a:off x="7955280" y="1204675"/>
            <a:ext cx="274320" cy="502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 userDrawn="1"/>
        </p:nvSpPr>
        <p:spPr>
          <a:xfrm>
            <a:off x="8564880" y="1204675"/>
            <a:ext cx="274320" cy="502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 userDrawn="1"/>
        </p:nvSpPr>
        <p:spPr>
          <a:xfrm>
            <a:off x="8260080" y="1204675"/>
            <a:ext cx="274320" cy="502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8869680" y="1204675"/>
            <a:ext cx="274320" cy="502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 userDrawn="1"/>
        </p:nvSpPr>
        <p:spPr>
          <a:xfrm>
            <a:off x="1847088" y="891691"/>
            <a:ext cx="1200912" cy="274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 userDrawn="1"/>
        </p:nvSpPr>
        <p:spPr>
          <a:xfrm>
            <a:off x="6723888" y="891691"/>
            <a:ext cx="1200912" cy="274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 userDrawn="1"/>
        </p:nvSpPr>
        <p:spPr>
          <a:xfrm>
            <a:off x="4285488" y="891691"/>
            <a:ext cx="1200912" cy="274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 userDrawn="1"/>
        </p:nvSpPr>
        <p:spPr>
          <a:xfrm>
            <a:off x="3066288" y="891691"/>
            <a:ext cx="1200912" cy="274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 userDrawn="1"/>
        </p:nvSpPr>
        <p:spPr>
          <a:xfrm>
            <a:off x="7943088" y="891691"/>
            <a:ext cx="1200912" cy="274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 userDrawn="1"/>
        </p:nvSpPr>
        <p:spPr>
          <a:xfrm>
            <a:off x="5504688" y="891691"/>
            <a:ext cx="1200912" cy="274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66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22BD15C-168D-4F3E-B791-F3E2A5246AD5}"/>
              </a:ext>
            </a:extLst>
          </p:cNvPr>
          <p:cNvSpPr/>
          <p:nvPr userDrawn="1"/>
        </p:nvSpPr>
        <p:spPr>
          <a:xfrm>
            <a:off x="0" y="6534298"/>
            <a:ext cx="9144000" cy="323702"/>
          </a:xfrm>
          <a:prstGeom prst="rect">
            <a:avLst/>
          </a:prstGeom>
          <a:gradFill flip="none" rotWithShape="1">
            <a:gsLst>
              <a:gs pos="87000">
                <a:schemeClr val="bg1">
                  <a:lumMod val="85000"/>
                </a:schemeClr>
              </a:gs>
              <a:gs pos="13000">
                <a:schemeClr val="bg1">
                  <a:lumMod val="85000"/>
                </a:schemeClr>
              </a:gs>
              <a:gs pos="70000">
                <a:schemeClr val="bg1">
                  <a:alpha val="90000"/>
                </a:schemeClr>
              </a:gs>
              <a:gs pos="30000">
                <a:schemeClr val="bg1">
                  <a:alpha val="9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84F841-B10E-427A-B1A2-7C4C0FD200B1}"/>
              </a:ext>
            </a:extLst>
          </p:cNvPr>
          <p:cNvSpPr/>
          <p:nvPr userDrawn="1"/>
        </p:nvSpPr>
        <p:spPr>
          <a:xfrm>
            <a:off x="0" y="1"/>
            <a:ext cx="9144000" cy="731767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20000">
                <a:schemeClr val="bg1">
                  <a:lumMod val="85000"/>
                </a:schemeClr>
              </a:gs>
              <a:gs pos="90000">
                <a:schemeClr val="bg1">
                  <a:alpha val="90000"/>
                </a:schemeClr>
              </a:gs>
              <a:gs pos="30000">
                <a:schemeClr val="bg1">
                  <a:alpha val="9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38254"/>
            <a:ext cx="7886700" cy="5238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46524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B32D2-6622-4B0A-BB73-B3A7EA826615}" type="datetime1">
              <a:rPr lang="en-US" smtClean="0"/>
              <a:t>8/12/2025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75019" y="6541275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DFF62-7A8C-44D7-8254-B0D4E368D48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4610" y="311424"/>
            <a:ext cx="6921796" cy="42281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96224A-19A9-464D-9AE6-1A934D0DAAB4}"/>
              </a:ext>
            </a:extLst>
          </p:cNvPr>
          <p:cNvSpPr txBox="1"/>
          <p:nvPr userDrawn="1"/>
        </p:nvSpPr>
        <p:spPr>
          <a:xfrm>
            <a:off x="0" y="739471"/>
            <a:ext cx="1995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5E0E96-8CAA-45CA-BD79-FAD86BDF2C82}"/>
              </a:ext>
            </a:extLst>
          </p:cNvPr>
          <p:cNvSpPr txBox="1"/>
          <p:nvPr userDrawn="1"/>
        </p:nvSpPr>
        <p:spPr>
          <a:xfrm flipH="1">
            <a:off x="1007826" y="1216549"/>
            <a:ext cx="1783081" cy="305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56C41A-00FB-4F86-979E-872B6AA52538}"/>
              </a:ext>
            </a:extLst>
          </p:cNvPr>
          <p:cNvCxnSpPr>
            <a:cxnSpLocks/>
          </p:cNvCxnSpPr>
          <p:nvPr userDrawn="1"/>
        </p:nvCxnSpPr>
        <p:spPr>
          <a:xfrm>
            <a:off x="0" y="744770"/>
            <a:ext cx="9144000" cy="0"/>
          </a:xfrm>
          <a:prstGeom prst="line">
            <a:avLst/>
          </a:prstGeom>
          <a:ln w="22225" cmpd="sng">
            <a:solidFill>
              <a:schemeClr val="bg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4F6765C-A9EE-4D13-A1C5-EA55726AB1A8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529464"/>
            <a:ext cx="9144000" cy="7656"/>
          </a:xfrm>
          <a:prstGeom prst="line">
            <a:avLst/>
          </a:prstGeom>
          <a:ln w="22225" cmpd="sng">
            <a:solidFill>
              <a:schemeClr val="bg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3993"/>
            <a:ext cx="667582" cy="68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1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71" r:id="rId3"/>
    <p:sldLayoutId id="2147483662" r:id="rId4"/>
    <p:sldLayoutId id="2147483664" r:id="rId5"/>
    <p:sldLayoutId id="2147483666" r:id="rId6"/>
    <p:sldLayoutId id="2147483668" r:id="rId7"/>
    <p:sldLayoutId id="2147483667" r:id="rId8"/>
    <p:sldLayoutId id="2147483669" r:id="rId9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waacportal.com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waacportal.com/awardees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ewaacportal.com/award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timothy.voruz.1.ctr@us.af.mil" TargetMode="External"/><Relationship Id="rId2" Type="http://schemas.openxmlformats.org/officeDocument/2006/relationships/hyperlink" Target="http://www.ewaacportal.com/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hyperlink" Target="http://www.ewaacportal.com/" TargetMode="Externa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waacportal.com/" TargetMode="External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83969" y="3643195"/>
            <a:ext cx="4391463" cy="2739317"/>
          </a:xfrm>
        </p:spPr>
        <p:txBody>
          <a:bodyPr/>
          <a:lstStyle/>
          <a:p>
            <a:r>
              <a:rPr lang="en-US" sz="3600" dirty="0">
                <a:latin typeface="STCaiyun"/>
                <a:ea typeface="STCaiyun"/>
              </a:rPr>
              <a:t>Execution</a:t>
            </a:r>
            <a:br>
              <a:rPr lang="en-US" sz="3600" dirty="0">
                <a:latin typeface="STCaiyun" panose="020B0503020204020204" pitchFamily="2" charset="-122"/>
                <a:ea typeface="STCaiyun" panose="020B0503020204020204" pitchFamily="2" charset="-122"/>
              </a:rPr>
            </a:br>
            <a:r>
              <a:rPr lang="en-US" sz="3600" dirty="0">
                <a:latin typeface="STCaiyun"/>
                <a:ea typeface="STCaiyun"/>
              </a:rPr>
              <a:t> Toolkit</a:t>
            </a:r>
            <a:br>
              <a:rPr lang="en-US" sz="4000" dirty="0">
                <a:latin typeface="STCaiyun" panose="020B0503020204020204" pitchFamily="2" charset="-122"/>
                <a:ea typeface="STCaiyun" panose="020B0503020204020204" pitchFamily="2" charset="-122"/>
              </a:rPr>
            </a:br>
            <a:br>
              <a:rPr lang="en-US" sz="4000" dirty="0">
                <a:latin typeface="STCaiyun" panose="020B0503020204020204" pitchFamily="2" charset="-122"/>
                <a:ea typeface="STCaiyun" panose="020B0503020204020204" pitchFamily="2" charset="-122"/>
              </a:rPr>
            </a:br>
            <a:r>
              <a:rPr lang="en-US" sz="1600" dirty="0">
                <a:latin typeface="STCaiyun"/>
                <a:ea typeface="STCaiyun"/>
              </a:rPr>
              <a:t>Version 12</a:t>
            </a:r>
            <a:br>
              <a:rPr lang="en-US" sz="1600" dirty="0">
                <a:latin typeface="STCaiyun" panose="020B0503020204020204" pitchFamily="2" charset="-122"/>
                <a:ea typeface="STCaiyun" panose="020B0503020204020204" pitchFamily="2" charset="-122"/>
              </a:rPr>
            </a:br>
            <a:r>
              <a:rPr lang="en-US" sz="1600" dirty="0">
                <a:latin typeface="STCaiyun"/>
                <a:ea typeface="STCaiyun"/>
              </a:rPr>
              <a:t>Revised 12 Aug 2025</a:t>
            </a:r>
            <a:endParaRPr lang="en-US" dirty="0">
              <a:latin typeface="STCaiyun"/>
              <a:ea typeface="STCaiyun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050529DA-F59D-DD96-8C09-6BCF946377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3" t="31890" r="25618" b="31496"/>
          <a:stretch/>
        </p:blipFill>
        <p:spPr bwMode="auto">
          <a:xfrm>
            <a:off x="4511698" y="329185"/>
            <a:ext cx="4465830" cy="331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416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95" y="140506"/>
            <a:ext cx="8905311" cy="422819"/>
          </a:xfrm>
        </p:spPr>
        <p:txBody>
          <a:bodyPr/>
          <a:lstStyle/>
          <a:p>
            <a:r>
              <a:rPr lang="en-US" dirty="0"/>
              <a:t>IDIQ FAR Based Flexibilities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EEC3-9DFD-4396-B217-4908FE16ECA8}" type="datetime1">
              <a:rPr lang="en-US" smtClean="0"/>
              <a:t>8/12/2025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FF62-7A8C-44D7-8254-B0D4E368D487}" type="slidenum">
              <a:rPr lang="en-US" smtClean="0"/>
              <a:t>10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93108" y="1005265"/>
            <a:ext cx="8757785" cy="5303520"/>
          </a:xfrm>
          <a:prstGeom prst="roundRect">
            <a:avLst>
              <a:gd name="adj" fmla="val 48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151394"/>
              </p:ext>
            </p:extLst>
          </p:nvPr>
        </p:nvGraphicFramePr>
        <p:xfrm>
          <a:off x="293298" y="1514164"/>
          <a:ext cx="8566029" cy="4066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5343">
                  <a:extLst>
                    <a:ext uri="{9D8B030D-6E8A-4147-A177-3AD203B41FA5}">
                      <a16:colId xmlns:a16="http://schemas.microsoft.com/office/drawing/2014/main" val="1019238245"/>
                    </a:ext>
                  </a:extLst>
                </a:gridCol>
                <a:gridCol w="2855343">
                  <a:extLst>
                    <a:ext uri="{9D8B030D-6E8A-4147-A177-3AD203B41FA5}">
                      <a16:colId xmlns:a16="http://schemas.microsoft.com/office/drawing/2014/main" val="4224889313"/>
                    </a:ext>
                  </a:extLst>
                </a:gridCol>
                <a:gridCol w="2855343">
                  <a:extLst>
                    <a:ext uri="{9D8B030D-6E8A-4147-A177-3AD203B41FA5}">
                      <a16:colId xmlns:a16="http://schemas.microsoft.com/office/drawing/2014/main" val="356276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15.3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 16.5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156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Decision Authority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5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Source Selection Authority is identified in AFFARS MP 15.3</a:t>
                      </a:r>
                      <a:endParaRPr lang="en-US" sz="12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5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Contracting Officer is the decision authority by default</a:t>
                      </a:r>
                      <a:endParaRPr lang="en-US" sz="12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782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Required Evaluation Factors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5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Cost/price and quality of</a:t>
                      </a:r>
                    </a:p>
                    <a:p>
                      <a:r>
                        <a:rPr lang="en-US" sz="125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product/service must be emulated</a:t>
                      </a:r>
                    </a:p>
                    <a:p>
                      <a:r>
                        <a:rPr lang="en-US" sz="125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(Including Past Performance and SB</a:t>
                      </a:r>
                    </a:p>
                    <a:p>
                      <a:r>
                        <a:rPr lang="en-US" sz="125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Participation, with some exceptions)</a:t>
                      </a:r>
                      <a:endParaRPr lang="en-US" sz="12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5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Cost/price must be considered under</a:t>
                      </a:r>
                    </a:p>
                    <a:p>
                      <a:r>
                        <a:rPr lang="en-US" sz="125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each order; no additional mandatory</a:t>
                      </a:r>
                    </a:p>
                    <a:p>
                      <a:r>
                        <a:rPr lang="en-US" sz="125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evaluation factors</a:t>
                      </a:r>
                      <a:endParaRPr lang="en-US" sz="12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2005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Exchanges</a:t>
                      </a:r>
                      <a:r>
                        <a:rPr lang="en-US" sz="125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Offerors</a:t>
                      </a:r>
                      <a:endParaRPr lang="en-US" sz="12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5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FAR 15.306 and DoD Source</a:t>
                      </a:r>
                    </a:p>
                    <a:p>
                      <a:r>
                        <a:rPr lang="en-US" sz="125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Selection Procedures dictate</a:t>
                      </a:r>
                    </a:p>
                    <a:p>
                      <a:r>
                        <a:rPr lang="en-US" sz="125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clarifications, communications, and</a:t>
                      </a:r>
                    </a:p>
                    <a:p>
                      <a:r>
                        <a:rPr lang="en-US" sz="125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discussions</a:t>
                      </a:r>
                      <a:endParaRPr lang="en-US" sz="12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5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 specific guidelines for interacting</a:t>
                      </a:r>
                    </a:p>
                    <a:p>
                      <a:r>
                        <a:rPr lang="en-US" sz="125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offerors, but does allow</a:t>
                      </a:r>
                    </a:p>
                    <a:p>
                      <a:r>
                        <a:rPr lang="en-US" sz="125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interchanges/exchanges</a:t>
                      </a:r>
                      <a:endParaRPr lang="en-US" sz="12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548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 Proposal Revisions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5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Must request Final Proposal Revisions if discussions are conducted</a:t>
                      </a:r>
                      <a:endParaRPr lang="en-US" sz="12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5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Offerors do not have to be offered an</a:t>
                      </a:r>
                    </a:p>
                    <a:p>
                      <a:r>
                        <a:rPr lang="en-US" sz="125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opportunity to revise their proposals</a:t>
                      </a:r>
                    </a:p>
                    <a:p>
                      <a:r>
                        <a:rPr lang="en-US" sz="125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through a Final Proposal Revision</a:t>
                      </a:r>
                      <a:endParaRPr lang="en-US" sz="12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352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5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All actions regardless of dollar value</a:t>
                      </a:r>
                    </a:p>
                    <a:p>
                      <a:r>
                        <a:rPr lang="en-US" sz="125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can be protested in accordance with</a:t>
                      </a:r>
                    </a:p>
                    <a:p>
                      <a:r>
                        <a:rPr lang="en-US" sz="125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FAR Part 33</a:t>
                      </a:r>
                      <a:endParaRPr lang="en-US" sz="12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5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 protest is authorized under $25M,</a:t>
                      </a:r>
                    </a:p>
                    <a:p>
                      <a:r>
                        <a:rPr lang="en-US" sz="125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except in the areas of scope, period,</a:t>
                      </a:r>
                    </a:p>
                    <a:p>
                      <a:r>
                        <a:rPr lang="en-US" sz="125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 max value of the IDIQ; GAO only</a:t>
                      </a:r>
                    </a:p>
                    <a:p>
                      <a:r>
                        <a:rPr lang="en-US" sz="125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allowed venue</a:t>
                      </a:r>
                      <a:endParaRPr lang="en-US" sz="12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64782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03053" y="1106697"/>
            <a:ext cx="7737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 differences between FAR 15 and 16.5 competitive actions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6551" y="5768772"/>
            <a:ext cx="8250899" cy="457200"/>
          </a:xfrm>
          <a:prstGeom prst="rect">
            <a:avLst/>
          </a:prstGeom>
          <a:solidFill>
            <a:srgbClr val="00339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</a:pPr>
            <a:r>
              <a:rPr lang="en-US" sz="16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FAR 16.5 provides PCO decisive discretion authority and streamlined procedures</a:t>
            </a:r>
          </a:p>
        </p:txBody>
      </p:sp>
    </p:spTree>
    <p:extLst>
      <p:ext uri="{BB962C8B-B14F-4D97-AF65-F5344CB8AC3E}">
        <p14:creationId xmlns:p14="http://schemas.microsoft.com/office/powerpoint/2010/main" val="3344326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93108" y="1005265"/>
            <a:ext cx="8757785" cy="5303520"/>
          </a:xfrm>
          <a:prstGeom prst="roundRect">
            <a:avLst>
              <a:gd name="adj" fmla="val 48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4"/>
          <p:cNvSpPr>
            <a:spLocks noGrp="1"/>
          </p:cNvSpPr>
          <p:nvPr>
            <p:ph idx="4294967295"/>
          </p:nvPr>
        </p:nvSpPr>
        <p:spPr>
          <a:xfrm>
            <a:off x="245327" y="1107503"/>
            <a:ext cx="8654453" cy="492696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 should (pre-award):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Funding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requirements on SOW, SOO, or PWS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contract type and supply/service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program specific technical data rights, system architecture, etc.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proposal evaluation criteria, CDRLs, DD254s, etc.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Ordering Procedures (FAR 16.505)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 will (post-award):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Management and contract supporting activities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 kick-off meetings, PMRs, milestone events, etc. as required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Draft/submit CPAR submissions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 reviews, inspection, and acceptance of supply/service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 program funding obligation and expenditures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EBX will exercise overall IDIQ contract responsibility IAW AFFARS 5316.505-90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35000"/>
              <a:buFont typeface="Wingdings" panose="05000000000000000000" pitchFamily="2" charset="2"/>
              <a:buChar char="§"/>
            </a:pP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US" sz="16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931" y="149050"/>
            <a:ext cx="8469475" cy="422819"/>
          </a:xfrm>
        </p:spPr>
        <p:txBody>
          <a:bodyPr/>
          <a:lstStyle/>
          <a:p>
            <a:r>
              <a:rPr lang="en-US" dirty="0"/>
              <a:t>Decentralized Ordering Explained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EEC3-9DFD-4396-B217-4908FE16ECA8}" type="datetime1">
              <a:rPr lang="en-US" smtClean="0"/>
              <a:t>8/12/2025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FF62-7A8C-44D7-8254-B0D4E368D487}" type="slidenum">
              <a:rPr lang="en-US" smtClean="0"/>
              <a:t>11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74520" y="5768772"/>
            <a:ext cx="5394960" cy="457200"/>
          </a:xfrm>
          <a:prstGeom prst="rect">
            <a:avLst/>
          </a:prstGeom>
          <a:solidFill>
            <a:srgbClr val="00339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</a:pPr>
            <a:r>
              <a:rPr lang="en-US" sz="20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 Office Autonomy in Execution</a:t>
            </a:r>
          </a:p>
        </p:txBody>
      </p:sp>
    </p:spTree>
    <p:extLst>
      <p:ext uri="{BB962C8B-B14F-4D97-AF65-F5344CB8AC3E}">
        <p14:creationId xmlns:p14="http://schemas.microsoft.com/office/powerpoint/2010/main" val="1956265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141" y="188162"/>
            <a:ext cx="6897049" cy="422819"/>
          </a:xfrm>
        </p:spPr>
        <p:txBody>
          <a:bodyPr/>
          <a:lstStyle/>
          <a:p>
            <a:r>
              <a:rPr lang="en-US" dirty="0"/>
              <a:t>Steps Using EWAAC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FF62-7A8C-44D7-8254-B0D4E368D487}" type="slidenum">
              <a:rPr lang="en-US" smtClean="0"/>
              <a:t>12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EEC3-9DFD-4396-B217-4908FE16ECA8}" type="datetime1">
              <a:rPr lang="en-US" smtClean="0"/>
              <a:t>8/12/2025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93108" y="1005265"/>
            <a:ext cx="8757785" cy="5303520"/>
          </a:xfrm>
          <a:prstGeom prst="roundRect">
            <a:avLst>
              <a:gd name="adj" fmla="val 48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4"/>
          <p:cNvSpPr>
            <a:spLocks noGrp="1"/>
          </p:cNvSpPr>
          <p:nvPr>
            <p:ph idx="4294967295"/>
          </p:nvPr>
        </p:nvSpPr>
        <p:spPr>
          <a:xfrm>
            <a:off x="296440" y="1073290"/>
            <a:ext cx="8654453" cy="4561777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EWAAC Toolkit designed to be a guide for users to rapidly meet program requirements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endParaRPr lang="en-US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 should (steps):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use of IDIQ based on DO/TO requirement scope fitting within the EWAAC SOO</a:t>
            </a:r>
            <a:endParaRPr lang="en-US" sz="14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EWAAC Scope Determination on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www.ewaacportal.com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Refine and clearly articulate requirement documents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program specific technical data rights, system architecture, etc.</a:t>
            </a:r>
            <a:endParaRPr lang="en-US" sz="14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funding, evaluation criteria, evaluation team, and conduct legal/policy clearance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 FOPR/FOE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Utilize FAR 16.5 procedures to the greatest extent possible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None/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 will (post-award):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Management and contract supporting activities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notices of award/non-award when possible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 kick-off meetings, PMRs, milestone events, etc. as required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 CPAR submissions to the IDIQ PM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 reviews, inspection, and acceptance of supply/service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 program funding obligation and expenditures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None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endParaRPr lang="en-US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None/>
            </a:pPr>
            <a:endParaRPr lang="en-US" sz="16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4774" y="6258836"/>
            <a:ext cx="86544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*FOE process may deviate from this guide; programs should independently determine FOE applicability (consult your PCO)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8153" y="5768772"/>
            <a:ext cx="7607695" cy="457200"/>
          </a:xfrm>
          <a:prstGeom prst="rect">
            <a:avLst/>
          </a:prstGeom>
          <a:solidFill>
            <a:srgbClr val="00339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</a:pPr>
            <a:r>
              <a:rPr lang="en-US" sz="16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Procuring Contract Officer responsible for applicability of FAR guidelines</a:t>
            </a:r>
          </a:p>
        </p:txBody>
      </p:sp>
    </p:spTree>
    <p:extLst>
      <p:ext uri="{BB962C8B-B14F-4D97-AF65-F5344CB8AC3E}">
        <p14:creationId xmlns:p14="http://schemas.microsoft.com/office/powerpoint/2010/main" val="1563976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8B44B653-C405-8FE1-C545-AED480099A4B}"/>
              </a:ext>
            </a:extLst>
          </p:cNvPr>
          <p:cNvSpPr/>
          <p:nvPr/>
        </p:nvSpPr>
        <p:spPr>
          <a:xfrm>
            <a:off x="193108" y="1005265"/>
            <a:ext cx="8757785" cy="5303520"/>
          </a:xfrm>
          <a:prstGeom prst="roundRect">
            <a:avLst>
              <a:gd name="adj" fmla="val 48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60A3AC-F3EE-0392-6F0A-58B885A31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102" y="258218"/>
            <a:ext cx="6921796" cy="422819"/>
          </a:xfrm>
        </p:spPr>
        <p:txBody>
          <a:bodyPr/>
          <a:lstStyle/>
          <a:p>
            <a:r>
              <a:rPr lang="en-US" dirty="0"/>
              <a:t>Thresholds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CDFA8-EC4F-F30A-5C13-54F3CBE994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166937"/>
            <a:ext cx="3886200" cy="519100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Thresholds to remember: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&gt;$2M requires Truth in Negotiations Act (TINA) cert when using FOE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&gt;$5M requires legal review; &gt;$10M requires policy and business clearance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&gt;$10M requires Acquisition Strategy Plan (ASP) with appropriate authority if required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&gt;$6M allows offerors to request a formal debrief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&gt;$25M is protestable to General Accounting Office (GAO)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CAA waives contract clearance at business clearance, final legal and policy review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req’d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prior to award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88075-0523-182E-F6FD-0D51E5332C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166937"/>
            <a:ext cx="3886200" cy="519100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FOE thresholds: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&lt;$750k PCO;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$750k-$15M Competition Advocate;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$15M-$100M Head of Procuring Activity;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&gt;$100M is the Senior Procurement Executive (SPE) and not delegable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21303E-12EE-C45E-DA79-F2D929C9D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CF69-73BB-414A-B6C4-2036E02D899A}" type="datetime1">
              <a:rPr lang="en-US" smtClean="0"/>
              <a:t>8/12/2025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2AF38-7B21-65E0-4AC0-95D985430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FF62-7A8C-44D7-8254-B0D4E368D4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84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50" y="157597"/>
            <a:ext cx="8913856" cy="422819"/>
          </a:xfrm>
        </p:spPr>
        <p:txBody>
          <a:bodyPr/>
          <a:lstStyle/>
          <a:p>
            <a:r>
              <a:rPr lang="en-US" dirty="0"/>
              <a:t>FOPR Documents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EEC3-9DFD-4396-B217-4908FE16ECA8}" type="datetime1">
              <a:rPr lang="en-US" smtClean="0"/>
              <a:t>8/12/2025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FF62-7A8C-44D7-8254-B0D4E368D487}" type="slidenum">
              <a:rPr lang="en-US" smtClean="0"/>
              <a:t>14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93108" y="1005265"/>
            <a:ext cx="8757785" cy="5303520"/>
          </a:xfrm>
          <a:prstGeom prst="roundRect">
            <a:avLst>
              <a:gd name="adj" fmla="val 48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4"/>
          <p:cNvSpPr>
            <a:spLocks noGrp="1"/>
          </p:cNvSpPr>
          <p:nvPr>
            <p:ph idx="4294967295"/>
          </p:nvPr>
        </p:nvSpPr>
        <p:spPr>
          <a:xfrm>
            <a:off x="245328" y="1595110"/>
            <a:ext cx="4163122" cy="492696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SOO, SOW, or PWS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*Program Section L aka ITO – Instructions, Conditions, and Notices to Offerors or Respondents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*Program Section M aka ITO – Evaluation Factors for Award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*Fair Opportunity Selection Plan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CDRLs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None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24"/>
          <p:cNvSpPr txBox="1">
            <a:spLocks/>
          </p:cNvSpPr>
          <p:nvPr/>
        </p:nvSpPr>
        <p:spPr>
          <a:xfrm>
            <a:off x="4520141" y="1595110"/>
            <a:ext cx="4222595" cy="4926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1279 Congressional Notification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Subcontracting Plans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DD2579 SB Coordination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EEO Compliance</a:t>
            </a:r>
          </a:p>
        </p:txBody>
      </p:sp>
      <p:sp>
        <p:nvSpPr>
          <p:cNvPr id="15" name="Text Placeholder 6"/>
          <p:cNvSpPr txBox="1">
            <a:spLocks/>
          </p:cNvSpPr>
          <p:nvPr/>
        </p:nvSpPr>
        <p:spPr>
          <a:xfrm>
            <a:off x="228600" y="1066800"/>
            <a:ext cx="4239322" cy="4572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u="sng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FOPR Documents:</a:t>
            </a:r>
          </a:p>
        </p:txBody>
      </p:sp>
      <p:sp>
        <p:nvSpPr>
          <p:cNvPr id="16" name="Text Placeholder 6"/>
          <p:cNvSpPr txBox="1">
            <a:spLocks/>
          </p:cNvSpPr>
          <p:nvPr/>
        </p:nvSpPr>
        <p:spPr>
          <a:xfrm>
            <a:off x="4520141" y="1066800"/>
            <a:ext cx="4239322" cy="4572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IDIQ Level Documents: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8053" y="4873014"/>
            <a:ext cx="8507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Things to consider: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FAR 16.505(b)(1)(ii) 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Contracting Officers have broad discretion on streamlined ordering procedures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FAR 16.505(b)(2)  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Fair Opportunity Exceptions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4774" y="3799591"/>
            <a:ext cx="86544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*Optional/Streamlined Ordering Procedures may allow for less complex FOPR solicitation – PCO has discretion</a:t>
            </a:r>
          </a:p>
        </p:txBody>
      </p:sp>
    </p:spTree>
    <p:extLst>
      <p:ext uri="{BB962C8B-B14F-4D97-AF65-F5344CB8AC3E}">
        <p14:creationId xmlns:p14="http://schemas.microsoft.com/office/powerpoint/2010/main" val="1887464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93108" y="1005265"/>
            <a:ext cx="8757785" cy="5303520"/>
          </a:xfrm>
          <a:prstGeom prst="roundRect">
            <a:avLst>
              <a:gd name="adj" fmla="val 48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4"/>
          <p:cNvSpPr>
            <a:spLocks noGrp="1"/>
          </p:cNvSpPr>
          <p:nvPr>
            <p:ph idx="4294967295"/>
          </p:nvPr>
        </p:nvSpPr>
        <p:spPr>
          <a:xfrm>
            <a:off x="245327" y="1107503"/>
            <a:ext cx="8654453" cy="492696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 best practices: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clear, concise, traceable, and testable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singular, product oriented, and address unique needs/ capability gaps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prioritized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Endeavor to adapt Digital, Agile, and Open elements into programs in transformative ways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Communicate reasonable/feasible expected outcomes to industry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endParaRPr lang="en-US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to consider: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 importance of Model-Based Systems Engineering (MBSE) outcomes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Stimulate authoritative virtualization and insist on Government owned and furnished tech stack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and exploit all Technology Readiness Level (TRL) solutions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Foster a culture of rapid e-prototyping and small, iterative lot buys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 innovated approaches and concepts (from within and outside of DoD)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the fidelity of the requirement, and whether trade space exists within a solution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your stakeholder’s requirement and utilize SME expertise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the most current GRA as a standard in program architecture design (ref. DASO)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Utilize Digital Engineering communities to the maximum extent possible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35000"/>
              <a:buFont typeface="Wingdings" panose="05000000000000000000" pitchFamily="2" charset="2"/>
              <a:buChar char="§"/>
            </a:pP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US" sz="16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41" y="157597"/>
            <a:ext cx="8896765" cy="422819"/>
          </a:xfrm>
        </p:spPr>
        <p:txBody>
          <a:bodyPr/>
          <a:lstStyle/>
          <a:p>
            <a:r>
              <a:rPr lang="en-US" dirty="0"/>
              <a:t>Articulate Requirements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EEC3-9DFD-4396-B217-4908FE16ECA8}" type="datetime1">
              <a:rPr lang="en-US" smtClean="0"/>
              <a:t>8/12/2025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FF62-7A8C-44D7-8254-B0D4E368D48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66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030" y="2767106"/>
            <a:ext cx="2319054" cy="307190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/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Available Contractor Pool and Latest Awards Now on Portal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698" y="6455664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fld id="{2F73EEC3-9DFD-4396-B217-4908FE16ECA8}" type="datetime1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 defTabSz="914400">
                <a:spcAft>
                  <a:spcPts val="600"/>
                </a:spcAft>
              </a:pPr>
              <a:t>8/12/2025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39" y="6455664"/>
            <a:ext cx="33604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955DFF62-7A8C-44D7-8254-B0D4E368D487}" type="slidenum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400">
                <a:spcAft>
                  <a:spcPts val="600"/>
                </a:spcAft>
              </a:pPr>
              <a:t>16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6673651-F7D0-3391-0D55-0F16647E5A08}"/>
              </a:ext>
            </a:extLst>
          </p:cNvPr>
          <p:cNvGrpSpPr/>
          <p:nvPr/>
        </p:nvGrpSpPr>
        <p:grpSpPr>
          <a:xfrm>
            <a:off x="3351461" y="14091"/>
            <a:ext cx="5410371" cy="6843480"/>
            <a:chOff x="3351461" y="14091"/>
            <a:chExt cx="5410371" cy="684348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F50EC57-0AE1-11D2-1745-EC26728AE323}"/>
                </a:ext>
              </a:extLst>
            </p:cNvPr>
            <p:cNvGrpSpPr/>
            <p:nvPr/>
          </p:nvGrpSpPr>
          <p:grpSpPr>
            <a:xfrm>
              <a:off x="3351461" y="14091"/>
              <a:ext cx="5410371" cy="6843480"/>
              <a:chOff x="3351461" y="14091"/>
              <a:chExt cx="5410371" cy="6843480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33DC4CCE-0F93-90D1-6917-36AFAC1776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383" t="3268" r="-230" b="17778"/>
              <a:stretch/>
            </p:blipFill>
            <p:spPr>
              <a:xfrm>
                <a:off x="3351461" y="14091"/>
                <a:ext cx="5410371" cy="6843480"/>
              </a:xfrm>
              <a:prstGeom prst="rect">
                <a:avLst/>
              </a:prstGeom>
            </p:spPr>
          </p:pic>
          <p:sp>
            <p:nvSpPr>
              <p:cNvPr id="17" name="Action Button: Blank 16">
                <a:hlinkClick r:id="rId3" highlightClick="1"/>
                <a:extLst>
                  <a:ext uri="{FF2B5EF4-FFF2-40B4-BE49-F238E27FC236}">
                    <a16:creationId xmlns:a16="http://schemas.microsoft.com/office/drawing/2014/main" id="{ABC7EE93-A94B-8A83-5191-34C7F026DAFD}"/>
                  </a:ext>
                </a:extLst>
              </p:cNvPr>
              <p:cNvSpPr/>
              <p:nvPr/>
            </p:nvSpPr>
            <p:spPr>
              <a:xfrm>
                <a:off x="4550736" y="6308652"/>
                <a:ext cx="581247" cy="198474"/>
              </a:xfrm>
              <a:prstGeom prst="actionButtonBlank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Action Button: Blank 22">
              <a:hlinkClick r:id="rId4" highlightClick="1"/>
              <a:extLst>
                <a:ext uri="{FF2B5EF4-FFF2-40B4-BE49-F238E27FC236}">
                  <a16:creationId xmlns:a16="http://schemas.microsoft.com/office/drawing/2014/main" id="{A7144857-0732-73AF-C527-96272D974549}"/>
                </a:ext>
              </a:extLst>
            </p:cNvPr>
            <p:cNvSpPr/>
            <p:nvPr/>
          </p:nvSpPr>
          <p:spPr>
            <a:xfrm>
              <a:off x="4522381" y="5323367"/>
              <a:ext cx="517452" cy="212652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Explosion: 8 Points 30">
            <a:extLst>
              <a:ext uri="{FF2B5EF4-FFF2-40B4-BE49-F238E27FC236}">
                <a16:creationId xmlns:a16="http://schemas.microsoft.com/office/drawing/2014/main" id="{CA0554A5-DEDA-C72E-460F-F0612D18C927}"/>
              </a:ext>
            </a:extLst>
          </p:cNvPr>
          <p:cNvSpPr/>
          <p:nvPr/>
        </p:nvSpPr>
        <p:spPr>
          <a:xfrm>
            <a:off x="6205740" y="2829643"/>
            <a:ext cx="2057400" cy="2176130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Click Here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3EB59A5-BB6D-5BFD-7E19-C802EF209457}"/>
              </a:ext>
            </a:extLst>
          </p:cNvPr>
          <p:cNvCxnSpPr>
            <a:cxnSpLocks/>
          </p:cNvCxnSpPr>
          <p:nvPr/>
        </p:nvCxnSpPr>
        <p:spPr>
          <a:xfrm flipH="1">
            <a:off x="5057775" y="4303059"/>
            <a:ext cx="1551747" cy="1020308"/>
          </a:xfrm>
          <a:prstGeom prst="straightConnector1">
            <a:avLst/>
          </a:prstGeom>
          <a:ln w="3492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3ACC3A9-97D1-01BB-16C6-E58D193C648B}"/>
              </a:ext>
            </a:extLst>
          </p:cNvPr>
          <p:cNvCxnSpPr>
            <a:cxnSpLocks/>
          </p:cNvCxnSpPr>
          <p:nvPr/>
        </p:nvCxnSpPr>
        <p:spPr>
          <a:xfrm flipH="1">
            <a:off x="5162242" y="4348370"/>
            <a:ext cx="1447280" cy="1959853"/>
          </a:xfrm>
          <a:prstGeom prst="straightConnector1">
            <a:avLst/>
          </a:prstGeom>
          <a:ln w="3492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065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03" y="126396"/>
            <a:ext cx="8945593" cy="422819"/>
          </a:xfrm>
        </p:spPr>
        <p:txBody>
          <a:bodyPr/>
          <a:lstStyle/>
          <a:p>
            <a:r>
              <a:rPr lang="en-US" dirty="0"/>
              <a:t>Submission of Documents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EEC3-9DFD-4396-B217-4908FE16ECA8}" type="datetime1">
              <a:rPr lang="en-US" smtClean="0"/>
              <a:t>8/12/2025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FF62-7A8C-44D7-8254-B0D4E368D487}" type="slidenum">
              <a:rPr lang="en-US" smtClean="0"/>
              <a:t>17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93108" y="1005265"/>
            <a:ext cx="8757785" cy="5303520"/>
          </a:xfrm>
          <a:prstGeom prst="roundRect">
            <a:avLst>
              <a:gd name="adj" fmla="val 48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….</a:t>
            </a:r>
          </a:p>
        </p:txBody>
      </p:sp>
      <p:sp>
        <p:nvSpPr>
          <p:cNvPr id="8" name="Content Placeholder 24"/>
          <p:cNvSpPr>
            <a:spLocks noGrp="1"/>
          </p:cNvSpPr>
          <p:nvPr>
            <p:ph idx="4294967295"/>
          </p:nvPr>
        </p:nvSpPr>
        <p:spPr>
          <a:xfrm>
            <a:off x="247059" y="1107503"/>
            <a:ext cx="8649882" cy="492696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documents created/submitted via 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www.ewaacportal.com</a:t>
            </a:r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teams will coordinate with Legal/Policy for Business Clearance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 determination in 5-7 business days (sooner, if possible)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 additional file documentation as available, only if requested</a:t>
            </a:r>
          </a:p>
          <a:p>
            <a:pPr lvl="8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endParaRPr lang="en-US" sz="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F7BC7F-5A0D-152B-E596-6CD93B1C04E3}"/>
              </a:ext>
            </a:extLst>
          </p:cNvPr>
          <p:cNvSpPr txBox="1"/>
          <p:nvPr/>
        </p:nvSpPr>
        <p:spPr>
          <a:xfrm>
            <a:off x="1573933" y="3318632"/>
            <a:ext cx="5328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IDIQ PMs:	 		Maj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Michael Dooley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			 		Tim Voruz			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IDIQ Contracting:		Cameron White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			Hillary Zelinski</a:t>
            </a:r>
          </a:p>
        </p:txBody>
      </p:sp>
    </p:spTree>
    <p:extLst>
      <p:ext uri="{BB962C8B-B14F-4D97-AF65-F5344CB8AC3E}">
        <p14:creationId xmlns:p14="http://schemas.microsoft.com/office/powerpoint/2010/main" val="2718241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93108" y="1005265"/>
            <a:ext cx="8757785" cy="5303520"/>
          </a:xfrm>
          <a:prstGeom prst="roundRect">
            <a:avLst>
              <a:gd name="adj" fmla="val 48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4"/>
          <p:cNvSpPr>
            <a:spLocks noGrp="1"/>
          </p:cNvSpPr>
          <p:nvPr>
            <p:ph idx="4294967295"/>
          </p:nvPr>
        </p:nvSpPr>
        <p:spPr>
          <a:xfrm>
            <a:off x="245327" y="1107503"/>
            <a:ext cx="8654453" cy="492696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has worked best: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Organizations need to perform their own Market Research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ASP is required for individual requirements (&gt;$10M) &amp; SASS encouraged for &lt;$10M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 Opportunity Selection Plan, while not required IAW 16.5, highly encouraged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 contractor requests a de-brief, provide a de-brief even though it is not required IAW 16.5 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None/>
            </a:pP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35000"/>
              <a:buFont typeface="Wingdings" panose="05000000000000000000" pitchFamily="2" charset="2"/>
              <a:buChar char="§"/>
            </a:pP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US" sz="16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41" y="157597"/>
            <a:ext cx="8896765" cy="422819"/>
          </a:xfrm>
        </p:spPr>
        <p:txBody>
          <a:bodyPr/>
          <a:lstStyle/>
          <a:p>
            <a:r>
              <a:rPr lang="en-US" dirty="0"/>
              <a:t>Submission Best Practices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EEC3-9DFD-4396-B217-4908FE16ECA8}" type="datetime1">
              <a:rPr lang="en-US" smtClean="0"/>
              <a:t>8/12/2025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FF62-7A8C-44D7-8254-B0D4E368D487}" type="slidenum">
              <a:rPr lang="en-US" smtClean="0"/>
              <a:t>18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CEC910-E68A-84E7-C884-5A2D4E5E1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598" y="2989778"/>
            <a:ext cx="4514850" cy="30099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28194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93108" y="875827"/>
            <a:ext cx="8757785" cy="5559156"/>
          </a:xfrm>
          <a:prstGeom prst="roundRect">
            <a:avLst>
              <a:gd name="adj" fmla="val 48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4"/>
          <p:cNvSpPr>
            <a:spLocks noGrp="1"/>
          </p:cNvSpPr>
          <p:nvPr>
            <p:ph idx="4294967295"/>
          </p:nvPr>
        </p:nvSpPr>
        <p:spPr>
          <a:xfrm>
            <a:off x="245327" y="907141"/>
            <a:ext cx="8654453" cy="512732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800" b="1" dirty="0">
                <a:latin typeface="Arial"/>
                <a:cs typeface="Arial"/>
              </a:rPr>
              <a:t>Primary focus on developing the armament enterprise, inclusive of all supporting federal entities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800" b="1" dirty="0">
                <a:latin typeface="Arial"/>
                <a:cs typeface="Arial"/>
              </a:rPr>
              <a:t>Expanded to 297 contractors with emphasis on digital innovation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Focused areas: Digital Acquisition and Culture (O/A/D), Armament, Enterprise Analytics, and Innovation Hub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Emphasis on competition to reduce cost, drive innovation, and eliminate vendor lock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award timelines depends on up-front requirements definition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Decentralized ordering offers program autonomy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AFPEO Weapon’s intent is EWAAC to be default contracting vehicle for Armament programs where applicable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35000"/>
              <a:buFont typeface="Wingdings" panose="05000000000000000000" pitchFamily="2" charset="2"/>
              <a:buChar char="§"/>
            </a:pP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US" sz="16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50" y="149050"/>
            <a:ext cx="8913856" cy="422819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EEC3-9DFD-4396-B217-4908FE16ECA8}" type="datetime1">
              <a:rPr lang="en-US" smtClean="0"/>
              <a:t>8/12/2025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FF62-7A8C-44D7-8254-B0D4E368D487}" type="slidenum">
              <a:rPr lang="en-US" smtClean="0"/>
              <a:t>19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657600" y="4696028"/>
            <a:ext cx="1828800" cy="1767155"/>
            <a:chOff x="187595" y="2876708"/>
            <a:chExt cx="1828800" cy="176715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7595" y="2876708"/>
              <a:ext cx="1828800" cy="1767155"/>
            </a:xfrm>
            <a:prstGeom prst="rect">
              <a:avLst/>
            </a:prstGeom>
            <a:effectLst>
              <a:softEdge rad="63500"/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234353" y="4234655"/>
              <a:ext cx="15318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alpha val="52000"/>
                    </a:schemeClr>
                  </a:solidFill>
                  <a:latin typeface="Bookman Old Style" panose="02050604050505020204" pitchFamily="18" charset="0"/>
                </a:rPr>
                <a:t>Innovation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179993" y="5304527"/>
            <a:ext cx="738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53722" y="5304528"/>
            <a:ext cx="738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259542" y="4893173"/>
            <a:ext cx="1828800" cy="1469037"/>
            <a:chOff x="187595" y="1199407"/>
            <a:chExt cx="1828800" cy="146903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595" y="1199407"/>
              <a:ext cx="1828800" cy="1469037"/>
            </a:xfrm>
            <a:prstGeom prst="rect">
              <a:avLst/>
            </a:prstGeom>
            <a:effectLst>
              <a:softEdge rad="63500"/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211441" y="1254983"/>
              <a:ext cx="15318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alpha val="52000"/>
                    </a:schemeClr>
                  </a:solidFill>
                  <a:latin typeface="Bookman Old Style" panose="02050604050505020204" pitchFamily="18" charset="0"/>
                </a:rPr>
                <a:t>Agile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44472" y="5028261"/>
            <a:ext cx="2016395" cy="1234470"/>
            <a:chOff x="187595" y="4850074"/>
            <a:chExt cx="1828800" cy="108426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595" y="4850074"/>
              <a:ext cx="1828800" cy="1063882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187595" y="5565003"/>
              <a:ext cx="15318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alpha val="52000"/>
                    </a:schemeClr>
                  </a:solidFill>
                  <a:latin typeface="Bookman Old Style" panose="02050604050505020204" pitchFamily="18" charset="0"/>
                </a:rPr>
                <a:t>Capability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272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19AD2C4D-8C73-383C-8090-90BA0BDDCB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2" t="32351" r="26400" b="31692"/>
          <a:stretch/>
        </p:blipFill>
        <p:spPr bwMode="auto">
          <a:xfrm>
            <a:off x="2323691" y="1821423"/>
            <a:ext cx="4496619" cy="343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4"/>
          <p:cNvSpPr>
            <a:spLocks noGrp="1"/>
          </p:cNvSpPr>
          <p:nvPr>
            <p:ph idx="4294967295"/>
          </p:nvPr>
        </p:nvSpPr>
        <p:spPr>
          <a:xfrm>
            <a:off x="245327" y="1107503"/>
            <a:ext cx="8654453" cy="492696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EWAAC?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EWAAC Facts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Competition vs. Fair Opportunity Exemption (FOE)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 of Performance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Speed of EWAAC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Agility and Speed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DO/TO Timelines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DO/TO Timelines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 Based Flexibilities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Decentralized Ordering Explained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IDIQ User Guide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 using EWAAC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Thresholds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Articulated Requirements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Contractor Pool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EWAAC submission POCs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Submission Best Practices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95" y="140504"/>
            <a:ext cx="8905311" cy="422819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EEC3-9DFD-4396-B217-4908FE16ECA8}" type="datetime1">
              <a:rPr lang="en-US" smtClean="0"/>
              <a:t>8/12/2025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FF62-7A8C-44D7-8254-B0D4E368D4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94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094610" y="1005265"/>
            <a:ext cx="6856278" cy="5303520"/>
          </a:xfrm>
          <a:prstGeom prst="roundRect">
            <a:avLst>
              <a:gd name="adj" fmla="val 48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60759" y="6009215"/>
            <a:ext cx="6728572" cy="367931"/>
          </a:xfrm>
          <a:prstGeom prst="rect">
            <a:avLst/>
          </a:prstGeom>
          <a:solidFill>
            <a:srgbClr val="00339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</a:pPr>
            <a:r>
              <a:rPr lang="en-US" sz="2000" b="1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/>
                <a:cs typeface="Arial"/>
              </a:rPr>
              <a:t>Enterprise-Wide Agile Acquisition Contract (EWAAC)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77259" y="1005265"/>
            <a:ext cx="1900949" cy="5349240"/>
          </a:xfrm>
          <a:prstGeom prst="roundRect">
            <a:avLst>
              <a:gd name="adj" fmla="val 10501"/>
            </a:avLst>
          </a:prstGeom>
          <a:effectLst>
            <a:softEdge rad="3175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855" y="184208"/>
            <a:ext cx="6921796" cy="422819"/>
          </a:xfrm>
        </p:spPr>
        <p:txBody>
          <a:bodyPr/>
          <a:lstStyle/>
          <a:p>
            <a:r>
              <a:rPr lang="en-US"/>
              <a:t>EWAAC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EEC3-9DFD-4396-B217-4908FE16ECA8}" type="datetime1">
              <a:rPr lang="en-US" smtClean="0"/>
              <a:t>8/12/2025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FF62-7A8C-44D7-8254-B0D4E368D487}" type="slidenum">
              <a:rPr lang="en-US" smtClean="0"/>
              <a:t>3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67906" b="11846"/>
          <a:stretch/>
        </p:blipFill>
        <p:spPr>
          <a:xfrm>
            <a:off x="254697" y="2400949"/>
            <a:ext cx="1708032" cy="14211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35279" r="23699"/>
          <a:stretch/>
        </p:blipFill>
        <p:spPr>
          <a:xfrm>
            <a:off x="229912" y="3886137"/>
            <a:ext cx="1793215" cy="8566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01" y="1179818"/>
            <a:ext cx="1347304" cy="1354554"/>
          </a:xfrm>
          <a:prstGeom prst="rect">
            <a:avLst/>
          </a:prstGeom>
        </p:spPr>
      </p:pic>
      <p:sp>
        <p:nvSpPr>
          <p:cNvPr id="14" name="Content Placeholder 24"/>
          <p:cNvSpPr>
            <a:spLocks noGrp="1"/>
          </p:cNvSpPr>
          <p:nvPr>
            <p:ph idx="1"/>
          </p:nvPr>
        </p:nvSpPr>
        <p:spPr>
          <a:xfrm>
            <a:off x="2070563" y="1014181"/>
            <a:ext cx="7010945" cy="492696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/>
                <a:cs typeface="Arial"/>
              </a:rPr>
              <a:t>$46B IDIQ for Armament mission → Expires September 2031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"/>
                <a:cs typeface="Arial"/>
              </a:rPr>
              <a:t>Eglin Armament Enterprise and DoD partners with awards that support AF Weapons Armament missions (AFNWC, AFRL, AFTC, MDA, SOCOM, and USN)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highlight>
                  <a:srgbClr val="FF0000"/>
                </a:highlight>
                <a:latin typeface="Arial"/>
                <a:cs typeface="Arial"/>
              </a:rPr>
              <a:t>51 requirements awarded/82 requirements in-work; </a:t>
            </a:r>
            <a:r>
              <a:rPr lang="en-US" sz="1400">
                <a:solidFill>
                  <a:schemeClr val="tx1"/>
                </a:solidFill>
                <a:highlight>
                  <a:srgbClr val="FF0000"/>
                </a:highlight>
                <a:latin typeface="Arial"/>
                <a:cs typeface="Arial"/>
              </a:rPr>
              <a:t>$40B </a:t>
            </a:r>
            <a:r>
              <a:rPr lang="en-US" sz="1400" dirty="0">
                <a:solidFill>
                  <a:schemeClr val="tx1"/>
                </a:solidFill>
                <a:highlight>
                  <a:srgbClr val="FF0000"/>
                </a:highlight>
                <a:latin typeface="Arial"/>
                <a:cs typeface="Arial"/>
              </a:rPr>
              <a:t>ceiling remaining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tx1"/>
                </a:solidFill>
                <a:highlight>
                  <a:srgbClr val="FFFF00"/>
                </a:highlight>
                <a:latin typeface="Arial"/>
                <a:cs typeface="Arial"/>
              </a:rPr>
              <a:t>No pass-through fees</a:t>
            </a:r>
            <a:r>
              <a:rPr lang="en-US" sz="1400" dirty="0">
                <a:solidFill>
                  <a:schemeClr val="tx1"/>
                </a:solidFill>
                <a:latin typeface="Arial"/>
                <a:cs typeface="Arial"/>
              </a:rPr>
              <a:t>: Maximizes budget efficiency 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/>
                <a:cs typeface="Arial"/>
              </a:rPr>
              <a:t>Broad Scope and Large Contractor Base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"/>
                <a:cs typeface="Arial"/>
              </a:rPr>
              <a:t>Requirement must support Armament Mission (Open, Agile, Digital)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"/>
                <a:cs typeface="Arial"/>
              </a:rPr>
              <a:t>Applicable to all areas and lifecycle phases of weapons development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highlight>
                  <a:srgbClr val="FFFF00"/>
                </a:highlight>
                <a:latin typeface="Arial"/>
                <a:cs typeface="Arial"/>
              </a:rPr>
              <a:t>294 Vendors</a:t>
            </a:r>
            <a:r>
              <a:rPr lang="en-US" sz="1400" dirty="0">
                <a:solidFill>
                  <a:schemeClr val="tx1"/>
                </a:solidFill>
                <a:latin typeface="Arial"/>
                <a:cs typeface="Arial"/>
              </a:rPr>
              <a:t> to date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/>
                <a:cs typeface="Arial"/>
              </a:rPr>
              <a:t>EWAAC Portal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"/>
                <a:cs typeface="Arial"/>
              </a:rPr>
              <a:t>EWAAC Portal at </a:t>
            </a:r>
            <a:r>
              <a:rPr lang="en-US" sz="1400" dirty="0">
                <a:solidFill>
                  <a:schemeClr val="tx1"/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www.EWAACPORTAL.com</a:t>
            </a:r>
            <a:endParaRPr lang="en-US" sz="1400" dirty="0">
              <a:solidFill>
                <a:schemeClr val="tx1"/>
              </a:solidFill>
              <a:latin typeface="Arial"/>
              <a:cs typeface="Arial"/>
            </a:endParaRP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"/>
                <a:cs typeface="Arial"/>
              </a:rPr>
              <a:t>AI-driven rapid proposal development utilizing a collaborative IL5 secured communication environment</a:t>
            </a:r>
            <a:endParaRPr lang="en-US" sz="80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/>
                <a:cs typeface="Arial"/>
              </a:rPr>
              <a:t>Rapid Acquisition using FAR 16.5 Significantly reduces Award Time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"/>
                <a:cs typeface="Arial"/>
              </a:rPr>
              <a:t>Average is 81 days for </a:t>
            </a:r>
            <a:r>
              <a:rPr lang="en-US" sz="1400" dirty="0">
                <a:solidFill>
                  <a:schemeClr val="tx1"/>
                </a:solidFill>
                <a:highlight>
                  <a:srgbClr val="FFFF00"/>
                </a:highlight>
                <a:latin typeface="Arial"/>
                <a:cs typeface="Arial"/>
              </a:rPr>
              <a:t>competitive proposals…fastest is 31 days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"/>
                <a:cs typeface="Arial"/>
              </a:rPr>
              <a:t>Average is 39 days for </a:t>
            </a:r>
            <a:r>
              <a:rPr lang="en-US" sz="1400" dirty="0">
                <a:solidFill>
                  <a:schemeClr val="tx1"/>
                </a:solidFill>
                <a:highlight>
                  <a:srgbClr val="FFFF00"/>
                </a:highlight>
                <a:latin typeface="Arial"/>
                <a:cs typeface="Arial"/>
              </a:rPr>
              <a:t>sole source proposals…fastest is 8 days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"/>
                <a:cs typeface="Arial"/>
              </a:rPr>
              <a:t>No funding restrictions: uses all funding types and expiring funds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"/>
                <a:cs typeface="Arial"/>
              </a:rPr>
              <a:t>Supports urgent operational needs and quick reaction capabilities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BB6662-86D9-9919-568A-5358AFDDC4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600" y="4732617"/>
            <a:ext cx="1598945" cy="159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9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41" y="149050"/>
            <a:ext cx="8896765" cy="422819"/>
          </a:xfrm>
        </p:spPr>
        <p:txBody>
          <a:bodyPr/>
          <a:lstStyle/>
          <a:p>
            <a:r>
              <a:rPr lang="en-US" dirty="0"/>
              <a:t>EWAAC Facts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EEC3-9DFD-4396-B217-4908FE16ECA8}" type="datetime1">
              <a:rPr lang="en-US" smtClean="0"/>
              <a:t>8/12/2025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FF62-7A8C-44D7-8254-B0D4E368D487}" type="slidenum">
              <a:rPr lang="en-US" smtClean="0"/>
              <a:t>4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28600" y="986855"/>
            <a:ext cx="8757785" cy="5303520"/>
          </a:xfrm>
          <a:prstGeom prst="roundRect">
            <a:avLst>
              <a:gd name="adj" fmla="val 48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4"/>
          <p:cNvSpPr>
            <a:spLocks noGrp="1"/>
          </p:cNvSpPr>
          <p:nvPr>
            <p:ph idx="4294967295"/>
          </p:nvPr>
        </p:nvSpPr>
        <p:spPr>
          <a:xfrm>
            <a:off x="245327" y="1595110"/>
            <a:ext cx="4431447" cy="492696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5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 contracting vehicle to support Armament related activities</a:t>
            </a:r>
          </a:p>
          <a:p>
            <a:pPr>
              <a:spcBef>
                <a:spcPts val="0"/>
              </a:spcBef>
              <a:spcAft>
                <a:spcPts val="5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Emphasizes competition and reduction of contracting lead times</a:t>
            </a:r>
          </a:p>
          <a:p>
            <a:pPr>
              <a:spcBef>
                <a:spcPts val="0"/>
              </a:spcBef>
              <a:spcAft>
                <a:spcPts val="5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Supports Urgent Operational Needs and Quick Reaction Capabilities</a:t>
            </a:r>
          </a:p>
          <a:p>
            <a:pPr>
              <a:spcBef>
                <a:spcPts val="0"/>
              </a:spcBef>
              <a:spcAft>
                <a:spcPts val="5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flexible</a:t>
            </a:r>
          </a:p>
          <a:p>
            <a:pPr lvl="1">
              <a:spcBef>
                <a:spcPts val="0"/>
              </a:spcBef>
              <a:spcAft>
                <a:spcPts val="5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colors of money</a:t>
            </a:r>
          </a:p>
          <a:p>
            <a:pPr lvl="1">
              <a:spcBef>
                <a:spcPts val="0"/>
              </a:spcBef>
              <a:spcAft>
                <a:spcPts val="5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Expiring funds</a:t>
            </a:r>
          </a:p>
          <a:p>
            <a:pPr>
              <a:spcBef>
                <a:spcPts val="0"/>
              </a:spcBef>
              <a:spcAft>
                <a:spcPts val="5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EWAAC scope is intentionally broad</a:t>
            </a:r>
          </a:p>
          <a:p>
            <a:pPr lvl="1">
              <a:spcBef>
                <a:spcPts val="0"/>
              </a:spcBef>
              <a:spcAft>
                <a:spcPts val="5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 should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align with EWAAC SOO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lifecycle of new or existing systems</a:t>
            </a:r>
          </a:p>
          <a:p>
            <a:pPr marL="457200" lvl="1" indent="0">
              <a:spcBef>
                <a:spcPts val="0"/>
              </a:spcBef>
              <a:spcAft>
                <a:spcPts val="500"/>
              </a:spcAft>
              <a:buClr>
                <a:schemeClr val="accent1">
                  <a:lumMod val="50000"/>
                </a:schemeClr>
              </a:buClr>
              <a:buSzPct val="135000"/>
              <a:buNone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(i.e. production and sustainment may occur)</a:t>
            </a:r>
          </a:p>
          <a:p>
            <a:pPr lvl="1">
              <a:spcBef>
                <a:spcPts val="0"/>
              </a:spcBef>
              <a:spcAft>
                <a:spcPts val="5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technology demonstrations, prototyping, and development</a:t>
            </a:r>
          </a:p>
          <a:p>
            <a:pPr lvl="1">
              <a:spcBef>
                <a:spcPts val="0"/>
              </a:spcBef>
              <a:spcAft>
                <a:spcPts val="5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and manufacturing, testing, hardware/software mods, sustainment</a:t>
            </a:r>
          </a:p>
          <a:p>
            <a:pPr lvl="1">
              <a:spcBef>
                <a:spcPts val="0"/>
              </a:spcBef>
              <a:spcAft>
                <a:spcPts val="5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 space and capability studies</a:t>
            </a:r>
          </a:p>
          <a:p>
            <a:pPr lvl="1">
              <a:spcBef>
                <a:spcPts val="0"/>
              </a:spcBef>
              <a:spcAft>
                <a:spcPts val="5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collection and/or analysis</a:t>
            </a:r>
          </a:p>
          <a:p>
            <a:pPr lvl="1">
              <a:spcBef>
                <a:spcPts val="0"/>
              </a:spcBef>
              <a:spcAft>
                <a:spcPts val="5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Innovation hubs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24"/>
          <p:cNvSpPr txBox="1">
            <a:spLocks/>
          </p:cNvSpPr>
          <p:nvPr/>
        </p:nvSpPr>
        <p:spPr>
          <a:xfrm>
            <a:off x="4520141" y="1595110"/>
            <a:ext cx="4222595" cy="4926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traditional program with defined scope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pick-and choose list of contractors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Advisory &amp; Assistance Services (A&amp;AS) usage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(example: EPASS)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not for the acquisition of commercial supplies or services   </a:t>
            </a:r>
          </a:p>
        </p:txBody>
      </p:sp>
      <p:sp>
        <p:nvSpPr>
          <p:cNvPr id="18" name="Text Placeholder 6"/>
          <p:cNvSpPr txBox="1">
            <a:spLocks/>
          </p:cNvSpPr>
          <p:nvPr/>
        </p:nvSpPr>
        <p:spPr>
          <a:xfrm>
            <a:off x="228600" y="1066800"/>
            <a:ext cx="4239322" cy="4572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u="sng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IS:</a:t>
            </a:r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4520141" y="1066800"/>
            <a:ext cx="4239322" cy="4572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NOT:</a:t>
            </a:r>
          </a:p>
        </p:txBody>
      </p:sp>
    </p:spTree>
    <p:extLst>
      <p:ext uri="{BB962C8B-B14F-4D97-AF65-F5344CB8AC3E}">
        <p14:creationId xmlns:p14="http://schemas.microsoft.com/office/powerpoint/2010/main" val="215656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87" y="149050"/>
            <a:ext cx="8888219" cy="422819"/>
          </a:xfrm>
        </p:spPr>
        <p:txBody>
          <a:bodyPr/>
          <a:lstStyle/>
          <a:p>
            <a:r>
              <a:rPr lang="en-US" dirty="0"/>
              <a:t>FOPR vs FOE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EEC3-9DFD-4396-B217-4908FE16ECA8}" type="datetime1">
              <a:rPr lang="en-US" smtClean="0"/>
              <a:t>8/12/2025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FF62-7A8C-44D7-8254-B0D4E368D487}" type="slidenum">
              <a:rPr lang="en-US" smtClean="0"/>
              <a:t>5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93107" y="1013028"/>
            <a:ext cx="8757785" cy="3769935"/>
          </a:xfrm>
          <a:prstGeom prst="roundRect">
            <a:avLst>
              <a:gd name="adj" fmla="val 48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4"/>
          <p:cNvSpPr>
            <a:spLocks noGrp="1"/>
          </p:cNvSpPr>
          <p:nvPr>
            <p:ph idx="4294967295"/>
          </p:nvPr>
        </p:nvSpPr>
        <p:spPr>
          <a:xfrm>
            <a:off x="245328" y="1595110"/>
            <a:ext cx="4163122" cy="492696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 Opportunity Proposal Request (FOPR) endeavors maximum solution trade space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Emphasizes maximum choice from a large contractor pool on each Task Order/ Delivery Order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Contractors are representative of the Armament Enterprise and uniquely vetted to innovate in a digital environment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PEO’s intent is to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encourage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maximum competition when applicable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4"/>
          <p:cNvSpPr txBox="1">
            <a:spLocks/>
          </p:cNvSpPr>
          <p:nvPr/>
        </p:nvSpPr>
        <p:spPr>
          <a:xfrm>
            <a:off x="4520141" y="1595110"/>
            <a:ext cx="4222595" cy="4926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 Opportunity Exception (FOE): Sole Source/Limited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additional documentation and reviews (authority) which leads to longer lead times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 contractor relationship (follow-on work) not a valid reason for FOE usage</a:t>
            </a:r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228600" y="1066800"/>
            <a:ext cx="4239322" cy="4572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FOPR:</a:t>
            </a: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4520141" y="1066800"/>
            <a:ext cx="4239322" cy="4572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FOE: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44AE02-4E1C-E1D6-9204-413FA951AF87}"/>
              </a:ext>
            </a:extLst>
          </p:cNvPr>
          <p:cNvSpPr/>
          <p:nvPr/>
        </p:nvSpPr>
        <p:spPr>
          <a:xfrm>
            <a:off x="2080650" y="5387772"/>
            <a:ext cx="4982700" cy="457200"/>
          </a:xfrm>
          <a:prstGeom prst="rect">
            <a:avLst/>
          </a:prstGeom>
          <a:solidFill>
            <a:srgbClr val="00339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</a:pPr>
            <a:r>
              <a:rPr lang="en-US" sz="16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Competition Encouraged!!!</a:t>
            </a:r>
          </a:p>
        </p:txBody>
      </p:sp>
    </p:spTree>
    <p:extLst>
      <p:ext uri="{BB962C8B-B14F-4D97-AF65-F5344CB8AC3E}">
        <p14:creationId xmlns:p14="http://schemas.microsoft.com/office/powerpoint/2010/main" val="3862215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102" y="149053"/>
            <a:ext cx="6921796" cy="422819"/>
          </a:xfrm>
        </p:spPr>
        <p:txBody>
          <a:bodyPr/>
          <a:lstStyle/>
          <a:p>
            <a:r>
              <a:rPr lang="en-US" dirty="0"/>
              <a:t>EWAAC Period of Performance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EEC3-9DFD-4396-B217-4908FE16ECA8}" type="datetime1">
              <a:rPr lang="en-US" smtClean="0"/>
              <a:t>8/12/2025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FF62-7A8C-44D7-8254-B0D4E368D487}" type="slidenum">
              <a:rPr lang="en-US" smtClean="0"/>
              <a:t>6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92838" y="1005265"/>
            <a:ext cx="8958326" cy="5303520"/>
          </a:xfrm>
          <a:prstGeom prst="roundRect">
            <a:avLst>
              <a:gd name="adj" fmla="val 48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</a:t>
            </a:r>
          </a:p>
        </p:txBody>
      </p:sp>
      <p:sp>
        <p:nvSpPr>
          <p:cNvPr id="7" name="Content Placeholder 24"/>
          <p:cNvSpPr>
            <a:spLocks noGrp="1"/>
          </p:cNvSpPr>
          <p:nvPr>
            <p:ph idx="4294967295"/>
          </p:nvPr>
        </p:nvSpPr>
        <p:spPr>
          <a:xfrm>
            <a:off x="118305" y="1074670"/>
            <a:ext cx="8979930" cy="492696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EWAAC Ordering Period is 10-years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IDIQ awarded 23 Sep 2021; expected expiration 22 Sep 2031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On-ramps paused until further notice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837" y="3266735"/>
            <a:ext cx="713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2021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7169" y="3266734"/>
            <a:ext cx="713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2022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6495" y="3264279"/>
            <a:ext cx="713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2023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51635" y="3261823"/>
            <a:ext cx="713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2024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01455" y="3266802"/>
            <a:ext cx="713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2025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60563" y="3261823"/>
            <a:ext cx="713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2026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82562" y="3266509"/>
            <a:ext cx="713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2027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45415" y="3261152"/>
            <a:ext cx="713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2028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77282" y="3261152"/>
            <a:ext cx="713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2029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26522" y="3264777"/>
            <a:ext cx="713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2030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61773" y="3263339"/>
            <a:ext cx="713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2031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251720"/>
              </p:ext>
            </p:extLst>
          </p:nvPr>
        </p:nvGraphicFramePr>
        <p:xfrm>
          <a:off x="289006" y="3490837"/>
          <a:ext cx="8542766" cy="1508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60">
                  <a:extLst>
                    <a:ext uri="{9D8B030D-6E8A-4147-A177-3AD203B41FA5}">
                      <a16:colId xmlns:a16="http://schemas.microsoft.com/office/drawing/2014/main" val="4125381053"/>
                    </a:ext>
                  </a:extLst>
                </a:gridCol>
                <a:gridCol w="844189">
                  <a:extLst>
                    <a:ext uri="{9D8B030D-6E8A-4147-A177-3AD203B41FA5}">
                      <a16:colId xmlns:a16="http://schemas.microsoft.com/office/drawing/2014/main" val="1351354629"/>
                    </a:ext>
                  </a:extLst>
                </a:gridCol>
                <a:gridCol w="844189">
                  <a:extLst>
                    <a:ext uri="{9D8B030D-6E8A-4147-A177-3AD203B41FA5}">
                      <a16:colId xmlns:a16="http://schemas.microsoft.com/office/drawing/2014/main" val="3771048153"/>
                    </a:ext>
                  </a:extLst>
                </a:gridCol>
                <a:gridCol w="844189">
                  <a:extLst>
                    <a:ext uri="{9D8B030D-6E8A-4147-A177-3AD203B41FA5}">
                      <a16:colId xmlns:a16="http://schemas.microsoft.com/office/drawing/2014/main" val="1578440474"/>
                    </a:ext>
                  </a:extLst>
                </a:gridCol>
                <a:gridCol w="844189">
                  <a:extLst>
                    <a:ext uri="{9D8B030D-6E8A-4147-A177-3AD203B41FA5}">
                      <a16:colId xmlns:a16="http://schemas.microsoft.com/office/drawing/2014/main" val="1256361479"/>
                    </a:ext>
                  </a:extLst>
                </a:gridCol>
                <a:gridCol w="844189">
                  <a:extLst>
                    <a:ext uri="{9D8B030D-6E8A-4147-A177-3AD203B41FA5}">
                      <a16:colId xmlns:a16="http://schemas.microsoft.com/office/drawing/2014/main" val="3799454179"/>
                    </a:ext>
                  </a:extLst>
                </a:gridCol>
                <a:gridCol w="844189">
                  <a:extLst>
                    <a:ext uri="{9D8B030D-6E8A-4147-A177-3AD203B41FA5}">
                      <a16:colId xmlns:a16="http://schemas.microsoft.com/office/drawing/2014/main" val="90858664"/>
                    </a:ext>
                  </a:extLst>
                </a:gridCol>
                <a:gridCol w="844189">
                  <a:extLst>
                    <a:ext uri="{9D8B030D-6E8A-4147-A177-3AD203B41FA5}">
                      <a16:colId xmlns:a16="http://schemas.microsoft.com/office/drawing/2014/main" val="3999023029"/>
                    </a:ext>
                  </a:extLst>
                </a:gridCol>
                <a:gridCol w="844189">
                  <a:extLst>
                    <a:ext uri="{9D8B030D-6E8A-4147-A177-3AD203B41FA5}">
                      <a16:colId xmlns:a16="http://schemas.microsoft.com/office/drawing/2014/main" val="3327362727"/>
                    </a:ext>
                  </a:extLst>
                </a:gridCol>
                <a:gridCol w="844189">
                  <a:extLst>
                    <a:ext uri="{9D8B030D-6E8A-4147-A177-3AD203B41FA5}">
                      <a16:colId xmlns:a16="http://schemas.microsoft.com/office/drawing/2014/main" val="1994963499"/>
                    </a:ext>
                  </a:extLst>
                </a:gridCol>
                <a:gridCol w="631905">
                  <a:extLst>
                    <a:ext uri="{9D8B030D-6E8A-4147-A177-3AD203B41FA5}">
                      <a16:colId xmlns:a16="http://schemas.microsoft.com/office/drawing/2014/main" val="3618750309"/>
                    </a:ext>
                  </a:extLst>
                </a:gridCol>
              </a:tblGrid>
              <a:tr h="15084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145357"/>
                  </a:ext>
                </a:extLst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303874" y="3618087"/>
            <a:ext cx="1710780" cy="1828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ysClr val="windowText" lastClr="000000"/>
                </a:solidFill>
              </a:rPr>
              <a:t>Phase I / 2-Year Initial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014654" y="3800967"/>
            <a:ext cx="2542478" cy="1828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Phase II / 3-Year Option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557132" y="3983847"/>
            <a:ext cx="4251960" cy="1828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Phase III / 5-Year Option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3A7B3A3-C8D0-DA9F-09C8-C9CB53602EB0}"/>
              </a:ext>
            </a:extLst>
          </p:cNvPr>
          <p:cNvGrpSpPr/>
          <p:nvPr/>
        </p:nvGrpSpPr>
        <p:grpSpPr>
          <a:xfrm>
            <a:off x="270650" y="4205935"/>
            <a:ext cx="1386005" cy="261610"/>
            <a:chOff x="270650" y="4205935"/>
            <a:chExt cx="1386005" cy="261610"/>
          </a:xfrm>
        </p:grpSpPr>
        <p:sp>
          <p:nvSpPr>
            <p:cNvPr id="35" name="5-Point Star 34"/>
            <p:cNvSpPr/>
            <p:nvPr/>
          </p:nvSpPr>
          <p:spPr>
            <a:xfrm>
              <a:off x="1473775" y="4236754"/>
              <a:ext cx="182880" cy="182880"/>
            </a:xfrm>
            <a:prstGeom prst="star5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70650" y="4205935"/>
              <a:ext cx="12509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ysClr val="windowText" lastClr="000000"/>
                  </a:solidFill>
                </a:rPr>
                <a:t>             On-ramp II</a:t>
              </a:r>
            </a:p>
          </p:txBody>
        </p:sp>
      </p:grpSp>
      <p:sp>
        <p:nvSpPr>
          <p:cNvPr id="38" name="5-Point Star 37"/>
          <p:cNvSpPr/>
          <p:nvPr/>
        </p:nvSpPr>
        <p:spPr>
          <a:xfrm>
            <a:off x="510519" y="3902593"/>
            <a:ext cx="182880" cy="182880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83826" y="3877143"/>
            <a:ext cx="8890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ysClr val="windowText" lastClr="000000"/>
                </a:solidFill>
              </a:rPr>
              <a:t>Initial </a:t>
            </a:r>
            <a:r>
              <a:rPr lang="en-US" sz="1100" dirty="0" err="1">
                <a:solidFill>
                  <a:sysClr val="windowText" lastClr="000000"/>
                </a:solidFill>
              </a:rPr>
              <a:t>Awd</a:t>
            </a:r>
            <a:r>
              <a:rPr lang="en-US" sz="1100" dirty="0">
                <a:solidFill>
                  <a:sysClr val="windowText" lastClr="000000"/>
                </a:solidFill>
              </a:rPr>
              <a:t>  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646607" y="4412360"/>
            <a:ext cx="2254877" cy="338554"/>
            <a:chOff x="5741653" y="4044179"/>
            <a:chExt cx="2254877" cy="338554"/>
          </a:xfrm>
        </p:grpSpPr>
        <p:sp>
          <p:nvSpPr>
            <p:cNvPr id="41" name="5-Point Star 40"/>
            <p:cNvSpPr/>
            <p:nvPr/>
          </p:nvSpPr>
          <p:spPr>
            <a:xfrm>
              <a:off x="7813650" y="4115074"/>
              <a:ext cx="182880" cy="182880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741653" y="4044179"/>
              <a:ext cx="21634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</a:rPr>
                <a:t>Final Order Execution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84617F2-DB83-7B57-3AA1-C37B7B1E9E30}"/>
              </a:ext>
            </a:extLst>
          </p:cNvPr>
          <p:cNvGrpSpPr/>
          <p:nvPr/>
        </p:nvGrpSpPr>
        <p:grpSpPr>
          <a:xfrm>
            <a:off x="538805" y="4423318"/>
            <a:ext cx="1386005" cy="261610"/>
            <a:chOff x="538805" y="4423318"/>
            <a:chExt cx="1386005" cy="261610"/>
          </a:xfrm>
        </p:grpSpPr>
        <p:sp>
          <p:nvSpPr>
            <p:cNvPr id="32" name="5-Point Star 34">
              <a:extLst>
                <a:ext uri="{FF2B5EF4-FFF2-40B4-BE49-F238E27FC236}">
                  <a16:creationId xmlns:a16="http://schemas.microsoft.com/office/drawing/2014/main" id="{0A7D2280-D6FB-031E-4664-62D44ABA5CFB}"/>
                </a:ext>
              </a:extLst>
            </p:cNvPr>
            <p:cNvSpPr/>
            <p:nvPr/>
          </p:nvSpPr>
          <p:spPr>
            <a:xfrm>
              <a:off x="1741930" y="4454137"/>
              <a:ext cx="182880" cy="182880"/>
            </a:xfrm>
            <a:prstGeom prst="star5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7EBC228-ED25-213A-097E-EA05893AD795}"/>
                </a:ext>
              </a:extLst>
            </p:cNvPr>
            <p:cNvSpPr txBox="1"/>
            <p:nvPr/>
          </p:nvSpPr>
          <p:spPr>
            <a:xfrm>
              <a:off x="538805" y="4423318"/>
              <a:ext cx="12509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ysClr val="windowText" lastClr="000000"/>
                  </a:solidFill>
                </a:rPr>
                <a:t>             On-ramp III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7F766C8-D08E-EB35-B91F-44392EA6151D}"/>
              </a:ext>
            </a:extLst>
          </p:cNvPr>
          <p:cNvGrpSpPr/>
          <p:nvPr/>
        </p:nvGrpSpPr>
        <p:grpSpPr>
          <a:xfrm>
            <a:off x="-201626" y="4035765"/>
            <a:ext cx="1386005" cy="261610"/>
            <a:chOff x="-201626" y="4035765"/>
            <a:chExt cx="1386005" cy="261610"/>
          </a:xfrm>
        </p:grpSpPr>
        <p:sp>
          <p:nvSpPr>
            <p:cNvPr id="40" name="5-Point Star 34">
              <a:extLst>
                <a:ext uri="{FF2B5EF4-FFF2-40B4-BE49-F238E27FC236}">
                  <a16:creationId xmlns:a16="http://schemas.microsoft.com/office/drawing/2014/main" id="{A24D613C-E46E-E090-01E4-61E538967C7C}"/>
                </a:ext>
              </a:extLst>
            </p:cNvPr>
            <p:cNvSpPr/>
            <p:nvPr/>
          </p:nvSpPr>
          <p:spPr>
            <a:xfrm>
              <a:off x="1001499" y="4075130"/>
              <a:ext cx="182880" cy="182880"/>
            </a:xfrm>
            <a:prstGeom prst="star5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0DF7098-E3BF-3324-0319-485957085151}"/>
                </a:ext>
              </a:extLst>
            </p:cNvPr>
            <p:cNvSpPr txBox="1"/>
            <p:nvPr/>
          </p:nvSpPr>
          <p:spPr>
            <a:xfrm>
              <a:off x="-201626" y="4035765"/>
              <a:ext cx="12509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ysClr val="windowText" lastClr="000000"/>
                  </a:solidFill>
                </a:rPr>
                <a:t>             On-ramp I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3C67C1-295D-8527-527C-37C7D4AF5768}"/>
              </a:ext>
            </a:extLst>
          </p:cNvPr>
          <p:cNvSpPr txBox="1"/>
          <p:nvPr/>
        </p:nvSpPr>
        <p:spPr>
          <a:xfrm>
            <a:off x="1478807" y="4652114"/>
            <a:ext cx="1261288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100" dirty="0">
                <a:solidFill>
                  <a:sysClr val="windowText" lastClr="000000"/>
                </a:solidFill>
              </a:rPr>
              <a:t>             On-ramp IV</a:t>
            </a:r>
          </a:p>
        </p:txBody>
      </p:sp>
      <p:sp>
        <p:nvSpPr>
          <p:cNvPr id="3" name="5-Point Star 34">
            <a:extLst>
              <a:ext uri="{FF2B5EF4-FFF2-40B4-BE49-F238E27FC236}">
                <a16:creationId xmlns:a16="http://schemas.microsoft.com/office/drawing/2014/main" id="{2EF44BDE-941C-5419-F3DE-DAB0924CD29A}"/>
              </a:ext>
            </a:extLst>
          </p:cNvPr>
          <p:cNvSpPr/>
          <p:nvPr/>
        </p:nvSpPr>
        <p:spPr>
          <a:xfrm>
            <a:off x="2791766" y="4661043"/>
            <a:ext cx="182880" cy="182880"/>
          </a:xfrm>
          <a:prstGeom prst="star5">
            <a:avLst/>
          </a:prstGeom>
          <a:solidFill>
            <a:srgbClr val="00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5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50" y="149050"/>
            <a:ext cx="8913856" cy="422819"/>
          </a:xfrm>
        </p:spPr>
        <p:txBody>
          <a:bodyPr/>
          <a:lstStyle/>
          <a:p>
            <a:r>
              <a:rPr lang="en-US" dirty="0"/>
              <a:t>Agility and Speed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EEC3-9DFD-4396-B217-4908FE16ECA8}" type="datetime1">
              <a:rPr lang="en-US" smtClean="0"/>
              <a:t>8/12/2025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FF62-7A8C-44D7-8254-B0D4E368D487}" type="slidenum">
              <a:rPr lang="en-US" smtClean="0"/>
              <a:t>7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93108" y="1005265"/>
            <a:ext cx="8757785" cy="5303520"/>
          </a:xfrm>
          <a:prstGeom prst="roundRect">
            <a:avLst>
              <a:gd name="adj" fmla="val 48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4"/>
          <p:cNvSpPr>
            <a:spLocks noGrp="1"/>
          </p:cNvSpPr>
          <p:nvPr>
            <p:ph idx="4294967295"/>
          </p:nvPr>
        </p:nvSpPr>
        <p:spPr>
          <a:xfrm>
            <a:off x="245327" y="1107503"/>
            <a:ext cx="8654453" cy="492696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EWAAC be faster?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 established pool of 297 qualified large and small businesses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 requirements planning and contracting practices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Time-to-award averages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 competitive or sole source = 330-365 days*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 Agile IDIQ = 140 days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EWAAC = </a:t>
            </a:r>
            <a:r>
              <a:rPr lang="en-US" sz="1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65-105 days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endParaRPr lang="en-US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endParaRPr lang="en-US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steps for improving program timelines for award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Fully developed, fine-tuned, articulated requirements documents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Emphasize maximum competition in developing requirements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 Source/Limited is possible, but EWAAC should not be used to pre-select contractors for follow-on work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 16.505(b)(2)(C) defines follow-on work as work previously awarded under the EWAAC IDIQ contract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978" y="5414787"/>
            <a:ext cx="62860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*Source:  Air Force Life Cycle Management Center (AFLCMC) Standard Process for </a:t>
            </a:r>
            <a:r>
              <a:rPr lang="en-US" sz="1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 Award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 Source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(Release of RFP to Contract Award),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AFMC Contracting Mandatory Procedure, AFMC MP Part 5304- Administrative Matters, Revised Per AFMCCD 2016-07, 8 July 2015</a:t>
            </a:r>
            <a:endParaRPr lang="en-US" sz="7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3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04" y="140505"/>
            <a:ext cx="8922402" cy="422819"/>
          </a:xfrm>
        </p:spPr>
        <p:txBody>
          <a:bodyPr/>
          <a:lstStyle/>
          <a:p>
            <a:r>
              <a:rPr lang="en-US" dirty="0"/>
              <a:t>Expected DO/TO Timelines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EEC3-9DFD-4396-B217-4908FE16ECA8}" type="datetime1">
              <a:rPr lang="en-US" smtClean="0"/>
              <a:t>8/12/2025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FF62-7A8C-44D7-8254-B0D4E368D487}" type="slidenum">
              <a:rPr lang="en-US" smtClean="0"/>
              <a:t>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0684" y="5765489"/>
            <a:ext cx="8122632" cy="457200"/>
          </a:xfrm>
          <a:prstGeom prst="rect">
            <a:avLst/>
          </a:prstGeom>
          <a:solidFill>
            <a:srgbClr val="00339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</a:pP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Reduced award timelines depend on up-front requirements definition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9E07D4-520B-D587-E82B-BA284EBB6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07" y="1327356"/>
            <a:ext cx="8757786" cy="40938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71C9159-59D7-10FC-0F94-EAC19C551B5C}"/>
              </a:ext>
            </a:extLst>
          </p:cNvPr>
          <p:cNvSpPr txBox="1"/>
          <p:nvPr/>
        </p:nvSpPr>
        <p:spPr>
          <a:xfrm>
            <a:off x="242877" y="2661993"/>
            <a:ext cx="1859249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dirty="0">
                <a:latin typeface="Arial-Black"/>
              </a:rPr>
              <a:t>Submit Scope Determination</a:t>
            </a:r>
          </a:p>
          <a:p>
            <a:pPr algn="l"/>
            <a:r>
              <a:rPr lang="en-US" sz="1050" b="0" i="0" u="none" strike="noStrike" baseline="0" dirty="0">
                <a:latin typeface="ArialMT"/>
              </a:rPr>
              <a:t>• Via </a:t>
            </a:r>
            <a:r>
              <a:rPr lang="en-US" sz="1050" b="0" i="0" u="none" strike="noStrike" baseline="0" dirty="0">
                <a:latin typeface="ArialMT"/>
                <a:hlinkClick r:id="rId3"/>
              </a:rPr>
              <a:t>www.ewaacportal.com</a:t>
            </a:r>
            <a:r>
              <a:rPr lang="en-US" sz="1050" b="0" i="0" u="none" strike="noStrike" baseline="0" dirty="0">
                <a:latin typeface="ArialMT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E36183-983A-33CA-A09F-31311681D3C2}"/>
              </a:ext>
            </a:extLst>
          </p:cNvPr>
          <p:cNvSpPr txBox="1"/>
          <p:nvPr/>
        </p:nvSpPr>
        <p:spPr>
          <a:xfrm>
            <a:off x="1611466" y="1190307"/>
            <a:ext cx="592106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EWAAC Delivery Order / Task Order</a:t>
            </a:r>
          </a:p>
          <a:p>
            <a:pPr algn="ctr"/>
            <a:r>
              <a:rPr lang="en-US" sz="2800" b="1" dirty="0">
                <a:solidFill>
                  <a:schemeClr val="accent1"/>
                </a:solidFill>
              </a:rPr>
              <a:t>65-105 days from FOPR/FOE to award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93108" y="1005265"/>
            <a:ext cx="8757785" cy="5303520"/>
          </a:xfrm>
          <a:prstGeom prst="roundRect">
            <a:avLst>
              <a:gd name="adj" fmla="val 48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08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87" y="140509"/>
            <a:ext cx="8888219" cy="422819"/>
          </a:xfrm>
        </p:spPr>
        <p:txBody>
          <a:bodyPr/>
          <a:lstStyle/>
          <a:p>
            <a:r>
              <a:rPr lang="en-US" dirty="0"/>
              <a:t>Actual EWAAC Timelines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EEC3-9DFD-4396-B217-4908FE16ECA8}" type="datetime1">
              <a:rPr lang="en-US" smtClean="0"/>
              <a:t>8/12/2025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FF62-7A8C-44D7-8254-B0D4E368D487}" type="slidenum">
              <a:rPr lang="en-US" smtClean="0"/>
              <a:t>9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93108" y="1005265"/>
            <a:ext cx="8757785" cy="5303520"/>
          </a:xfrm>
          <a:prstGeom prst="roundRect">
            <a:avLst>
              <a:gd name="adj" fmla="val 48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3949258461"/>
              </p:ext>
            </p:extLst>
          </p:nvPr>
        </p:nvGraphicFramePr>
        <p:xfrm>
          <a:off x="474455" y="3942324"/>
          <a:ext cx="3652416" cy="2278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Content Placeholder 24"/>
          <p:cNvSpPr>
            <a:spLocks noGrp="1"/>
          </p:cNvSpPr>
          <p:nvPr>
            <p:ph idx="4294967295"/>
          </p:nvPr>
        </p:nvSpPr>
        <p:spPr>
          <a:xfrm>
            <a:off x="4225406" y="4162804"/>
            <a:ext cx="4636373" cy="22872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FOPRs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: Average is 81 days for competitive proposals…</a:t>
            </a:r>
            <a:r>
              <a:rPr lang="en-US" sz="16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fastest is 31 days​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FOEs: Average is 39 days for sole source proposals…</a:t>
            </a:r>
            <a:r>
              <a:rPr 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fastest is 8 days​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times: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Solicitation: 24.5 days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Evaluation: 12.6 days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 to Award: 23.2 days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US" sz="16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3E10CDF-5FBD-80DF-BB7D-8F4E019A61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086207"/>
              </p:ext>
            </p:extLst>
          </p:nvPr>
        </p:nvGraphicFramePr>
        <p:xfrm>
          <a:off x="375920" y="1066225"/>
          <a:ext cx="8402320" cy="301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9607736"/>
      </p:ext>
    </p:extLst>
  </p:cSld>
  <p:clrMapOvr>
    <a:masterClrMapping/>
  </p:clrMapOvr>
</p:sld>
</file>

<file path=ppt/theme/theme1.xml><?xml version="1.0" encoding="utf-8"?>
<a:theme xmlns:a="http://schemas.openxmlformats.org/drawingml/2006/main" name="FHYP Version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38D97B46DF9E4F81096A2E377B041D" ma:contentTypeVersion="6" ma:contentTypeDescription="Create a new document." ma:contentTypeScope="" ma:versionID="1b1d5c13a831c964234f5562c4caca5e">
  <xsd:schema xmlns:xsd="http://www.w3.org/2001/XMLSchema" xmlns:xs="http://www.w3.org/2001/XMLSchema" xmlns:p="http://schemas.microsoft.com/office/2006/metadata/properties" xmlns:ns2="37689a10-aacf-4509-ad5b-35e2bad4b259" xmlns:ns3="f2220c14-85a0-4a8b-bfbd-0d6310702e03" targetNamespace="http://schemas.microsoft.com/office/2006/metadata/properties" ma:root="true" ma:fieldsID="7abc1c070a147f1c5617ddecd92eb1c3" ns2:_="" ns3:_="">
    <xsd:import namespace="37689a10-aacf-4509-ad5b-35e2bad4b259"/>
    <xsd:import namespace="f2220c14-85a0-4a8b-bfbd-0d6310702e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89a10-aacf-4509-ad5b-35e2bad4b2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220c14-85a0-4a8b-bfbd-0d6310702e0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A958EF-5580-47C8-9C37-F81A9BFC1B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689a10-aacf-4509-ad5b-35e2bad4b259"/>
    <ds:schemaRef ds:uri="f2220c14-85a0-4a8b-bfbd-0d6310702e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2EE425-240A-4263-8AF3-5CF9BA5A87F4}">
  <ds:schemaRefs>
    <ds:schemaRef ds:uri="f2220c14-85a0-4a8b-bfbd-0d6310702e03"/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37689a10-aacf-4509-ad5b-35e2bad4b259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3F5B263-DDCC-4515-A3FB-4C280EED099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8331b18d-2d87-48ef-a35f-ac8818ebf9b4}" enabled="0" method="" siteId="{8331b18d-2d87-48ef-a35f-ac8818ebf9b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37914</TotalTime>
  <Words>2047</Words>
  <Application>Microsoft Office PowerPoint</Application>
  <PresentationFormat>On-screen Show (4:3)</PresentationFormat>
  <Paragraphs>358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STCaiyun</vt:lpstr>
      <vt:lpstr>Arial</vt:lpstr>
      <vt:lpstr>Arial Black</vt:lpstr>
      <vt:lpstr>Arial-Black</vt:lpstr>
      <vt:lpstr>ArialMT</vt:lpstr>
      <vt:lpstr>Bookman Old Style</vt:lpstr>
      <vt:lpstr>Calibri</vt:lpstr>
      <vt:lpstr>Franklin Gothic Demi</vt:lpstr>
      <vt:lpstr>Verdana Pro</vt:lpstr>
      <vt:lpstr>Wingdings</vt:lpstr>
      <vt:lpstr>FHYP Version 1</vt:lpstr>
      <vt:lpstr>Execution  Toolkit  Version 12 Revised 12 Aug 2025</vt:lpstr>
      <vt:lpstr>Overview</vt:lpstr>
      <vt:lpstr>EWAAC </vt:lpstr>
      <vt:lpstr>EWAAC Facts</vt:lpstr>
      <vt:lpstr>FOPR vs FOE</vt:lpstr>
      <vt:lpstr>EWAAC Period of Performance</vt:lpstr>
      <vt:lpstr>Agility and Speed</vt:lpstr>
      <vt:lpstr>Expected DO/TO Timelines</vt:lpstr>
      <vt:lpstr>Actual EWAAC Timelines</vt:lpstr>
      <vt:lpstr>IDIQ FAR Based Flexibilities</vt:lpstr>
      <vt:lpstr>Decentralized Ordering Explained</vt:lpstr>
      <vt:lpstr>Steps Using EWAAC</vt:lpstr>
      <vt:lpstr>Thresholds</vt:lpstr>
      <vt:lpstr>FOPR Documents</vt:lpstr>
      <vt:lpstr>Articulate Requirements</vt:lpstr>
      <vt:lpstr>Available Contractor Pool and Latest Awards Now on Portal</vt:lpstr>
      <vt:lpstr>Submission of Documents</vt:lpstr>
      <vt:lpstr>Submission Best Practices 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timothy.voruz.1.ctr@us.af.mil;scott.bartz.4@us.af.mil;cameron.white.8@us.af.mil</dc:creator>
  <cp:lastModifiedBy>ZELINSKI, HILLARY J CIV USAF AFMC AFLCMC/EBX</cp:lastModifiedBy>
  <cp:revision>745</cp:revision>
  <cp:lastPrinted>2024-01-24T21:44:25Z</cp:lastPrinted>
  <dcterms:created xsi:type="dcterms:W3CDTF">2020-06-24T15:17:11Z</dcterms:created>
  <dcterms:modified xsi:type="dcterms:W3CDTF">2025-08-12T12:52:31Z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0x010100FB38D97B46DF9E4F81096A2E377B041D</vt:lpwstr>
  </property>
</Properties>
</file>